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74" r:id="rId3"/>
    <p:sldId id="258" r:id="rId4"/>
    <p:sldId id="259" r:id="rId5"/>
    <p:sldId id="260" r:id="rId6"/>
    <p:sldId id="266" r:id="rId7"/>
    <p:sldId id="275" r:id="rId8"/>
    <p:sldId id="261" r:id="rId9"/>
    <p:sldId id="276" r:id="rId10"/>
    <p:sldId id="262" r:id="rId11"/>
    <p:sldId id="267" r:id="rId12"/>
    <p:sldId id="284" r:id="rId13"/>
    <p:sldId id="281" r:id="rId14"/>
    <p:sldId id="264" r:id="rId15"/>
    <p:sldId id="263" r:id="rId16"/>
    <p:sldId id="280" r:id="rId17"/>
    <p:sldId id="282" r:id="rId18"/>
    <p:sldId id="283" r:id="rId19"/>
    <p:sldId id="285" r:id="rId20"/>
    <p:sldId id="268" r:id="rId21"/>
    <p:sldId id="277" r:id="rId22"/>
    <p:sldId id="286" r:id="rId23"/>
    <p:sldId id="288" r:id="rId24"/>
    <p:sldId id="287" r:id="rId25"/>
    <p:sldId id="279" r:id="rId26"/>
    <p:sldId id="294" r:id="rId27"/>
    <p:sldId id="272" r:id="rId28"/>
    <p:sldId id="289" r:id="rId29"/>
    <p:sldId id="278" r:id="rId30"/>
    <p:sldId id="265" r:id="rId31"/>
    <p:sldId id="290" r:id="rId32"/>
    <p:sldId id="291" r:id="rId33"/>
    <p:sldId id="292" r:id="rId34"/>
    <p:sldId id="293" r:id="rId35"/>
    <p:sldId id="257" r:id="rId36"/>
    <p:sldId id="269" r:id="rId37"/>
    <p:sldId id="270" r:id="rId38"/>
    <p:sldId id="271" r:id="rId39"/>
    <p:sldId id="296"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632" autoAdjust="0"/>
  </p:normalViewPr>
  <p:slideViewPr>
    <p:cSldViewPr snapToGrid="0">
      <p:cViewPr varScale="1">
        <p:scale>
          <a:sx n="94" d="100"/>
          <a:sy n="94" d="100"/>
        </p:scale>
        <p:origin x="20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1 neuron, een ‘</a:t>
            </a:r>
            <a:r>
              <a:rPr lang="nl-NL" dirty="0" err="1"/>
              <a:t>perceptron</a:t>
            </a:r>
            <a:r>
              <a:rPr lang="nl-NL" dirty="0"/>
              <a:t>’</a:t>
            </a:r>
          </a:p>
          <a:p>
            <a:endParaRPr lang="nl-BE" dirty="0"/>
          </a:p>
        </p:txBody>
      </p:sp>
    </p:spTree>
    <p:extLst>
      <p:ext uri="{BB962C8B-B14F-4D97-AF65-F5344CB8AC3E}">
        <p14:creationId xmlns:p14="http://schemas.microsoft.com/office/powerpoint/2010/main" val="3745736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Single neuron, enkel het </a:t>
            </a:r>
            <a:r>
              <a:rPr lang="nl-NL" dirty="0" err="1"/>
              <a:t>linear</a:t>
            </a:r>
            <a:r>
              <a:rPr lang="nl-NL" dirty="0"/>
              <a:t> gedeelte. Kan als matrix </a:t>
            </a:r>
            <a:r>
              <a:rPr lang="nl-NL" dirty="0" err="1"/>
              <a:t>multiplication</a:t>
            </a:r>
            <a:r>
              <a:rPr lang="nl-NL" dirty="0"/>
              <a:t> geschreven worden, daarom werken we met tensors</a:t>
            </a:r>
            <a:endParaRPr lang="nl-BE" dirty="0"/>
          </a:p>
        </p:txBody>
      </p:sp>
    </p:spTree>
    <p:extLst>
      <p:ext uri="{BB962C8B-B14F-4D97-AF65-F5344CB8AC3E}">
        <p14:creationId xmlns:p14="http://schemas.microsoft.com/office/powerpoint/2010/main" val="255781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err="1"/>
              <a:t>Dimension</a:t>
            </a:r>
            <a:r>
              <a:rPr lang="nl-NL" dirty="0"/>
              <a:t> of a tensor = rank of a tensor</a:t>
            </a:r>
            <a:endParaRPr lang="nl-BE" dirty="0"/>
          </a:p>
        </p:txBody>
      </p:sp>
    </p:spTree>
    <p:extLst>
      <p:ext uri="{BB962C8B-B14F-4D97-AF65-F5344CB8AC3E}">
        <p14:creationId xmlns:p14="http://schemas.microsoft.com/office/powerpoint/2010/main" val="3352548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Multi-</a:t>
            </a:r>
            <a:r>
              <a:rPr lang="nl-NL" dirty="0" err="1"/>
              <a:t>layer</a:t>
            </a:r>
            <a:r>
              <a:rPr lang="nl-NL" dirty="0"/>
              <a:t> </a:t>
            </a:r>
            <a:r>
              <a:rPr lang="nl-NL" dirty="0" err="1"/>
              <a:t>perceptron</a:t>
            </a:r>
            <a:r>
              <a:rPr lang="nl-NL" dirty="0"/>
              <a:t>. Input </a:t>
            </a:r>
            <a:r>
              <a:rPr lang="nl-NL" dirty="0" err="1"/>
              <a:t>layer</a:t>
            </a:r>
            <a:r>
              <a:rPr lang="nl-NL" dirty="0"/>
              <a:t> en output </a:t>
            </a:r>
            <a:r>
              <a:rPr lang="nl-NL" dirty="0" err="1"/>
              <a:t>layer</a:t>
            </a:r>
            <a:r>
              <a:rPr lang="nl-NL" dirty="0"/>
              <a:t> zeggen we wat we hebben en wat we willen. De </a:t>
            </a:r>
            <a:r>
              <a:rPr lang="nl-NL" dirty="0" err="1"/>
              <a:t>hidden</a:t>
            </a:r>
            <a:r>
              <a:rPr lang="nl-NL" dirty="0"/>
              <a:t> </a:t>
            </a:r>
            <a:r>
              <a:rPr lang="nl-NL" dirty="0" err="1"/>
              <a:t>layers</a:t>
            </a:r>
            <a:r>
              <a:rPr lang="nl-NL" dirty="0"/>
              <a:t>: zoek zelf maar uit wat nuttige info is van vorige </a:t>
            </a:r>
            <a:r>
              <a:rPr lang="nl-NL" dirty="0" err="1"/>
              <a:t>layers</a:t>
            </a:r>
            <a:r>
              <a:rPr lang="nl-NL" dirty="0"/>
              <a:t> om die </a:t>
            </a:r>
            <a:r>
              <a:rPr lang="nl-NL" dirty="0" err="1"/>
              <a:t>mapping</a:t>
            </a:r>
            <a:r>
              <a:rPr lang="nl-NL" dirty="0"/>
              <a:t> tussen input en output in orde te krijgen</a:t>
            </a:r>
            <a:endParaRPr lang="nl-BE" dirty="0"/>
          </a:p>
        </p:txBody>
      </p:sp>
    </p:spTree>
    <p:extLst>
      <p:ext uri="{BB962C8B-B14F-4D97-AF65-F5344CB8AC3E}">
        <p14:creationId xmlns:p14="http://schemas.microsoft.com/office/powerpoint/2010/main" val="3366555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Als we enkel </a:t>
            </a:r>
            <a:r>
              <a:rPr lang="nl-NL" dirty="0" err="1"/>
              <a:t>linear</a:t>
            </a:r>
            <a:r>
              <a:rPr lang="nl-NL" dirty="0"/>
              <a:t> gedeelte zouden gebruiken in ons netwerk, dan zouden we eigenlijk het hele ding gewoon kunnen voorstellen als 1 grote lineaire vergelijking. Dan kunnen we dus geen non-</a:t>
            </a:r>
            <a:r>
              <a:rPr lang="nl-NL" dirty="0" err="1"/>
              <a:t>linear</a:t>
            </a:r>
            <a:r>
              <a:rPr lang="nl-NL" dirty="0"/>
              <a:t> data gaan mappen. </a:t>
            </a:r>
          </a:p>
          <a:p>
            <a:r>
              <a:rPr lang="nl-NL" dirty="0"/>
              <a:t>Zie ook op tensorflow </a:t>
            </a:r>
            <a:r>
              <a:rPr lang="nl-NL" dirty="0" err="1"/>
              <a:t>playground</a:t>
            </a:r>
            <a:r>
              <a:rPr lang="nl-NL" dirty="0"/>
              <a:t>. Als je </a:t>
            </a:r>
            <a:r>
              <a:rPr lang="nl-NL" dirty="0" err="1"/>
              <a:t>linear</a:t>
            </a:r>
            <a:r>
              <a:rPr lang="nl-NL" dirty="0"/>
              <a:t> </a:t>
            </a:r>
            <a:r>
              <a:rPr lang="nl-NL" dirty="0" err="1"/>
              <a:t>activation</a:t>
            </a:r>
            <a:r>
              <a:rPr lang="nl-NL" dirty="0"/>
              <a:t> </a:t>
            </a:r>
            <a:r>
              <a:rPr lang="nl-NL" dirty="0" err="1"/>
              <a:t>function</a:t>
            </a:r>
            <a:r>
              <a:rPr lang="nl-NL" dirty="0"/>
              <a:t> neemt (dus enkel de </a:t>
            </a:r>
            <a:r>
              <a:rPr lang="nl-NL" dirty="0" err="1"/>
              <a:t>affine</a:t>
            </a:r>
            <a:r>
              <a:rPr lang="nl-NL" dirty="0"/>
              <a:t> </a:t>
            </a:r>
            <a:r>
              <a:rPr lang="nl-NL" dirty="0" err="1"/>
              <a:t>function</a:t>
            </a:r>
            <a:r>
              <a:rPr lang="nl-NL" dirty="0"/>
              <a:t>, het </a:t>
            </a:r>
            <a:r>
              <a:rPr lang="nl-NL" dirty="0" err="1"/>
              <a:t>linear</a:t>
            </a:r>
            <a:r>
              <a:rPr lang="nl-NL" dirty="0"/>
              <a:t> gedeelte), en neemt als data een ‘</a:t>
            </a:r>
            <a:r>
              <a:rPr lang="nl-NL" dirty="0" err="1"/>
              <a:t>spiral</a:t>
            </a:r>
            <a:r>
              <a:rPr lang="nl-NL" dirty="0"/>
              <a:t>’, wat een duidelijke niet lineaire functie is (want daar is geen rechte lijn door te trekken), zie je dat het model dit niet kan mappen</a:t>
            </a:r>
            <a:endParaRPr lang="nl-BE" dirty="0"/>
          </a:p>
        </p:txBody>
      </p:sp>
    </p:spTree>
    <p:extLst>
      <p:ext uri="{BB962C8B-B14F-4D97-AF65-F5344CB8AC3E}">
        <p14:creationId xmlns:p14="http://schemas.microsoft.com/office/powerpoint/2010/main" val="2059759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Als we nu een non-</a:t>
            </a:r>
            <a:r>
              <a:rPr lang="nl-NL" dirty="0" err="1"/>
              <a:t>linear</a:t>
            </a:r>
            <a:r>
              <a:rPr lang="nl-NL" dirty="0"/>
              <a:t> </a:t>
            </a:r>
            <a:r>
              <a:rPr lang="nl-NL" dirty="0" err="1"/>
              <a:t>activation</a:t>
            </a:r>
            <a:r>
              <a:rPr lang="nl-NL" dirty="0"/>
              <a:t> </a:t>
            </a:r>
            <a:r>
              <a:rPr lang="nl-NL" dirty="0" err="1"/>
              <a:t>function</a:t>
            </a:r>
            <a:r>
              <a:rPr lang="nl-NL" dirty="0"/>
              <a:t> toevoegen, dan kunnen we wel heel complexe functies gaan maken</a:t>
            </a:r>
            <a:endParaRPr lang="nl-BE" dirty="0"/>
          </a:p>
        </p:txBody>
      </p:sp>
    </p:spTree>
    <p:extLst>
      <p:ext uri="{BB962C8B-B14F-4D97-AF65-F5344CB8AC3E}">
        <p14:creationId xmlns:p14="http://schemas.microsoft.com/office/powerpoint/2010/main" val="353639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34685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err="1"/>
              <a:t>Loss</a:t>
            </a:r>
            <a:r>
              <a:rPr lang="nl-NL" dirty="0"/>
              <a:t> </a:t>
            </a:r>
            <a:r>
              <a:rPr lang="nl-NL" dirty="0" err="1"/>
              <a:t>function</a:t>
            </a:r>
            <a:r>
              <a:rPr lang="nl-NL" dirty="0"/>
              <a:t>, </a:t>
            </a:r>
            <a:r>
              <a:rPr lang="nl-NL" dirty="0" err="1"/>
              <a:t>cost</a:t>
            </a:r>
            <a:r>
              <a:rPr lang="nl-NL" dirty="0"/>
              <a:t> </a:t>
            </a:r>
            <a:r>
              <a:rPr lang="nl-NL" dirty="0" err="1"/>
              <a:t>function</a:t>
            </a:r>
            <a:r>
              <a:rPr lang="nl-NL" dirty="0"/>
              <a:t>, </a:t>
            </a:r>
            <a:r>
              <a:rPr lang="nl-NL" dirty="0" err="1"/>
              <a:t>objective</a:t>
            </a:r>
            <a:r>
              <a:rPr lang="nl-NL" dirty="0"/>
              <a:t> </a:t>
            </a:r>
            <a:r>
              <a:rPr lang="nl-NL" dirty="0" err="1"/>
              <a:t>function</a:t>
            </a:r>
            <a:r>
              <a:rPr lang="nl-NL" dirty="0"/>
              <a:t>, error </a:t>
            </a:r>
            <a:r>
              <a:rPr lang="nl-NL" dirty="0" err="1"/>
              <a:t>function</a:t>
            </a:r>
            <a:r>
              <a:rPr lang="nl-NL" dirty="0"/>
              <a:t>. </a:t>
            </a:r>
            <a:r>
              <a:rPr lang="nl-NL" dirty="0" err="1"/>
              <a:t>All</a:t>
            </a:r>
            <a:r>
              <a:rPr lang="nl-NL" dirty="0"/>
              <a:t> </a:t>
            </a:r>
            <a:r>
              <a:rPr lang="nl-NL" dirty="0" err="1"/>
              <a:t>the</a:t>
            </a:r>
            <a:r>
              <a:rPr lang="nl-NL" dirty="0"/>
              <a:t> </a:t>
            </a:r>
            <a:r>
              <a:rPr lang="nl-NL" dirty="0" err="1"/>
              <a:t>same</a:t>
            </a:r>
            <a:r>
              <a:rPr lang="nl-NL" dirty="0"/>
              <a:t> </a:t>
            </a:r>
            <a:r>
              <a:rPr lang="nl-NL" dirty="0" err="1"/>
              <a:t>thing</a:t>
            </a:r>
            <a:r>
              <a:rPr lang="nl-NL" dirty="0"/>
              <a:t>. How well </a:t>
            </a:r>
            <a:r>
              <a:rPr lang="nl-NL" dirty="0" err="1"/>
              <a:t>did</a:t>
            </a:r>
            <a:r>
              <a:rPr lang="nl-NL" dirty="0"/>
              <a:t> we do, </a:t>
            </a:r>
            <a:r>
              <a:rPr lang="nl-NL" dirty="0" err="1"/>
              <a:t>during</a:t>
            </a:r>
            <a:r>
              <a:rPr lang="nl-NL" dirty="0"/>
              <a:t> forward pass (training)?</a:t>
            </a:r>
          </a:p>
          <a:p>
            <a:r>
              <a:rPr lang="nl-NL" dirty="0"/>
              <a:t>De </a:t>
            </a:r>
            <a:r>
              <a:rPr lang="nl-NL" dirty="0" err="1"/>
              <a:t>loss</a:t>
            </a:r>
            <a:r>
              <a:rPr lang="nl-NL" dirty="0"/>
              <a:t> </a:t>
            </a:r>
            <a:r>
              <a:rPr lang="nl-NL" dirty="0" err="1"/>
              <a:t>function</a:t>
            </a:r>
            <a:r>
              <a:rPr lang="nl-NL" dirty="0"/>
              <a:t> is eigenlijk een soort van coach, om te kijken hoe we parameters moeten gaan </a:t>
            </a:r>
            <a:r>
              <a:rPr lang="nl-NL" dirty="0" err="1"/>
              <a:t>tweaken</a:t>
            </a:r>
            <a:r>
              <a:rPr lang="nl-NL" dirty="0"/>
              <a:t>, om nog meer performance te hebben </a:t>
            </a:r>
          </a:p>
          <a:p>
            <a:r>
              <a:rPr lang="nl-NL" dirty="0"/>
              <a:t>Bij </a:t>
            </a:r>
            <a:r>
              <a:rPr lang="nl-NL" dirty="0" err="1"/>
              <a:t>regression</a:t>
            </a:r>
            <a:r>
              <a:rPr lang="nl-NL" dirty="0"/>
              <a:t> problemen is de </a:t>
            </a:r>
            <a:r>
              <a:rPr lang="nl-NL" dirty="0" err="1"/>
              <a:t>loss</a:t>
            </a:r>
            <a:r>
              <a:rPr lang="nl-NL" dirty="0"/>
              <a:t> meestal een soort van afstandsmaat </a:t>
            </a:r>
            <a:r>
              <a:rPr lang="nl-NL" dirty="0" err="1"/>
              <a:t>tov</a:t>
            </a:r>
            <a:r>
              <a:rPr lang="nl-NL" dirty="0"/>
              <a:t> de </a:t>
            </a:r>
            <a:r>
              <a:rPr lang="nl-NL" dirty="0" err="1"/>
              <a:t>regression</a:t>
            </a:r>
            <a:r>
              <a:rPr lang="nl-NL" dirty="0"/>
              <a:t> lijn. Bv MSE</a:t>
            </a:r>
          </a:p>
          <a:p>
            <a:r>
              <a:rPr lang="nl-NL" dirty="0"/>
              <a:t>Dit is een duidelijke en gemakkelijke manier om te meten hoe fout een ‘foute’ voorspelling was, hoe ver we er naast zaten (voor een batch van datasamples)</a:t>
            </a:r>
            <a:endParaRPr lang="nl-BE" dirty="0"/>
          </a:p>
        </p:txBody>
      </p:sp>
    </p:spTree>
    <p:extLst>
      <p:ext uri="{BB962C8B-B14F-4D97-AF65-F5344CB8AC3E}">
        <p14:creationId xmlns:p14="http://schemas.microsoft.com/office/powerpoint/2010/main" val="1069067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err="1"/>
              <a:t>Classification</a:t>
            </a:r>
            <a:r>
              <a:rPr lang="nl-NL" dirty="0"/>
              <a:t> is een pak moeilijker om een </a:t>
            </a:r>
            <a:r>
              <a:rPr lang="nl-NL" dirty="0" err="1"/>
              <a:t>loss</a:t>
            </a:r>
            <a:r>
              <a:rPr lang="nl-NL" dirty="0"/>
              <a:t> te berekenen. Stel bv dat je </a:t>
            </a:r>
            <a:r>
              <a:rPr lang="nl-NL" dirty="0" err="1"/>
              <a:t>digits</a:t>
            </a:r>
            <a:r>
              <a:rPr lang="nl-NL" dirty="0"/>
              <a:t> moet gaan voorspellen (0 </a:t>
            </a:r>
            <a:r>
              <a:rPr lang="nl-NL" dirty="0">
                <a:sym typeface="Wingdings" panose="05000000000000000000" pitchFamily="2" charset="2"/>
              </a:rPr>
              <a:t> 9 ). Als je 1 neuron op het einde neemt, en die neuron zegt nummer 6, terwijl de nummer een 2 was…hoe goed was die voorspelling dan? Of hij zegt dat het een 7 was… Er is geen manier om te weten hoe fout het foute antwoord juist was…</a:t>
            </a:r>
          </a:p>
          <a:p>
            <a:r>
              <a:rPr lang="nl-NL" dirty="0">
                <a:sym typeface="Wingdings" panose="05000000000000000000" pitchFamily="2" charset="2"/>
              </a:rPr>
              <a:t>Daarom gaan we bij </a:t>
            </a:r>
            <a:r>
              <a:rPr lang="nl-NL" dirty="0" err="1">
                <a:sym typeface="Wingdings" panose="05000000000000000000" pitchFamily="2" charset="2"/>
              </a:rPr>
              <a:t>classification</a:t>
            </a:r>
            <a:r>
              <a:rPr lang="nl-NL" dirty="0">
                <a:sym typeface="Wingdings" panose="05000000000000000000" pitchFamily="2" charset="2"/>
              </a:rPr>
              <a:t> op het einde altijd een </a:t>
            </a:r>
            <a:r>
              <a:rPr lang="nl-NL" dirty="0" err="1">
                <a:sym typeface="Wingdings" panose="05000000000000000000" pitchFamily="2" charset="2"/>
              </a:rPr>
              <a:t>activation</a:t>
            </a:r>
            <a:r>
              <a:rPr lang="nl-NL" dirty="0">
                <a:sym typeface="Wingdings" panose="05000000000000000000" pitchFamily="2" charset="2"/>
              </a:rPr>
              <a:t> neuron met een </a:t>
            </a:r>
            <a:r>
              <a:rPr lang="nl-NL" dirty="0" err="1">
                <a:sym typeface="Wingdings" panose="05000000000000000000" pitchFamily="2" charset="2"/>
              </a:rPr>
              <a:t>softmax</a:t>
            </a:r>
            <a:r>
              <a:rPr lang="nl-NL" dirty="0">
                <a:sym typeface="Wingdings" panose="05000000000000000000" pitchFamily="2" charset="2"/>
              </a:rPr>
              <a:t> </a:t>
            </a:r>
            <a:r>
              <a:rPr lang="nl-NL" dirty="0" err="1">
                <a:sym typeface="Wingdings" panose="05000000000000000000" pitchFamily="2" charset="2"/>
              </a:rPr>
              <a:t>nonlinearity</a:t>
            </a:r>
            <a:r>
              <a:rPr lang="nl-NL" dirty="0">
                <a:sym typeface="Wingdings" panose="05000000000000000000" pitchFamily="2" charset="2"/>
              </a:rPr>
              <a:t> zetten – log functie… (duwt de classes uit elkaar, en geeft een </a:t>
            </a:r>
            <a:r>
              <a:rPr lang="nl-NL" dirty="0" err="1">
                <a:sym typeface="Wingdings" panose="05000000000000000000" pitchFamily="2" charset="2"/>
              </a:rPr>
              <a:t>probability</a:t>
            </a:r>
            <a:r>
              <a:rPr lang="nl-NL" dirty="0">
                <a:sym typeface="Wingdings" panose="05000000000000000000" pitchFamily="2" charset="2"/>
              </a:rPr>
              <a:t> was hoe </a:t>
            </a:r>
            <a:r>
              <a:rPr lang="nl-NL" dirty="0" err="1">
                <a:sym typeface="Wingdings" panose="05000000000000000000" pitchFamily="2" charset="2"/>
              </a:rPr>
              <a:t>confident</a:t>
            </a:r>
            <a:r>
              <a:rPr lang="nl-NL" dirty="0">
                <a:sym typeface="Wingdings" panose="05000000000000000000" pitchFamily="2" charset="2"/>
              </a:rPr>
              <a:t> een bepaalde voorspelling was, zodat we een afstand kunnen gaan bepalen hoe fout de foute voorspelling was)</a:t>
            </a:r>
          </a:p>
          <a:p>
            <a:pPr lvl="1"/>
            <a:r>
              <a:rPr lang="nl-NL" dirty="0">
                <a:sym typeface="Wingdings" panose="05000000000000000000" pitchFamily="2" charset="2"/>
              </a:rPr>
              <a:t>Om dat te kunnen doen moeten we trouwens evenveel output neurons hebben als we classes hebben.</a:t>
            </a:r>
          </a:p>
          <a:p>
            <a:pPr lvl="1"/>
            <a:r>
              <a:rPr lang="nl-NL" dirty="0">
                <a:sym typeface="Wingdings" panose="05000000000000000000" pitchFamily="2" charset="2"/>
              </a:rPr>
              <a:t>Nu kunnen we een cross </a:t>
            </a:r>
            <a:r>
              <a:rPr lang="nl-NL" dirty="0" err="1">
                <a:sym typeface="Wingdings" panose="05000000000000000000" pitchFamily="2" charset="2"/>
              </a:rPr>
              <a:t>entropy</a:t>
            </a:r>
            <a:r>
              <a:rPr lang="nl-NL" dirty="0">
                <a:sym typeface="Wingdings" panose="05000000000000000000" pitchFamily="2" charset="2"/>
              </a:rPr>
              <a:t> </a:t>
            </a:r>
            <a:r>
              <a:rPr lang="nl-NL" dirty="0" err="1">
                <a:sym typeface="Wingdings" panose="05000000000000000000" pitchFamily="2" charset="2"/>
              </a:rPr>
              <a:t>loss</a:t>
            </a:r>
            <a:r>
              <a:rPr lang="nl-NL" dirty="0">
                <a:sym typeface="Wingdings" panose="05000000000000000000" pitchFamily="2" charset="2"/>
              </a:rPr>
              <a:t> gaan berekenen. Best wel wiskundig  komt er op neer dat als je vol vertrouwen zegt dat het een 7 was terwijl het een 2 was (en bij 2 had je heel laag getal) dat je enorme fout hebt gemaakt. Als je zegt het is een 7, maar je twijfelt met een klein beetje verschil tussen een 7 en een 2, dat je een minder grote fout hebt gemaakt</a:t>
            </a:r>
          </a:p>
          <a:p>
            <a:pPr lvl="1"/>
            <a:endParaRPr lang="nl-NL" dirty="0">
              <a:sym typeface="Wingdings" panose="05000000000000000000" pitchFamily="2" charset="2"/>
            </a:endParaRPr>
          </a:p>
          <a:p>
            <a:pPr lvl="1"/>
            <a:r>
              <a:rPr lang="nl-NL" dirty="0">
                <a:sym typeface="Wingdings" panose="05000000000000000000" pitchFamily="2" charset="2"/>
              </a:rPr>
              <a:t>Goeie </a:t>
            </a:r>
            <a:r>
              <a:rPr lang="nl-NL" dirty="0" err="1">
                <a:sym typeface="Wingdings" panose="05000000000000000000" pitchFamily="2" charset="2"/>
              </a:rPr>
              <a:t>libraries</a:t>
            </a:r>
            <a:r>
              <a:rPr lang="nl-NL" dirty="0">
                <a:sym typeface="Wingdings" panose="05000000000000000000" pitchFamily="2" charset="2"/>
              </a:rPr>
              <a:t> (zoals </a:t>
            </a:r>
            <a:r>
              <a:rPr lang="nl-NL" dirty="0" err="1">
                <a:sym typeface="Wingdings" panose="05000000000000000000" pitchFamily="2" charset="2"/>
              </a:rPr>
              <a:t>fastai</a:t>
            </a:r>
            <a:r>
              <a:rPr lang="nl-NL" dirty="0">
                <a:sym typeface="Wingdings" panose="05000000000000000000" pitchFamily="2" charset="2"/>
              </a:rPr>
              <a:t>) gaan trouwens goeie default </a:t>
            </a:r>
            <a:r>
              <a:rPr lang="nl-NL" dirty="0" err="1">
                <a:sym typeface="Wingdings" panose="05000000000000000000" pitchFamily="2" charset="2"/>
              </a:rPr>
              <a:t>loss</a:t>
            </a:r>
            <a:r>
              <a:rPr lang="nl-NL" dirty="0">
                <a:sym typeface="Wingdings" panose="05000000000000000000" pitchFamily="2" charset="2"/>
              </a:rPr>
              <a:t> </a:t>
            </a:r>
            <a:r>
              <a:rPr lang="nl-NL" dirty="0" err="1">
                <a:sym typeface="Wingdings" panose="05000000000000000000" pitchFamily="2" charset="2"/>
              </a:rPr>
              <a:t>functions</a:t>
            </a:r>
            <a:r>
              <a:rPr lang="nl-NL" dirty="0">
                <a:sym typeface="Wingdings" panose="05000000000000000000" pitchFamily="2" charset="2"/>
              </a:rPr>
              <a:t> voor ons kiezen, afhankelijk van het probleem dat we willen </a:t>
            </a:r>
            <a:r>
              <a:rPr lang="nl-NL" dirty="0" err="1">
                <a:sym typeface="Wingdings" panose="05000000000000000000" pitchFamily="2" charset="2"/>
              </a:rPr>
              <a:t>tacklen</a:t>
            </a:r>
            <a:endParaRPr lang="nl-BE" dirty="0"/>
          </a:p>
        </p:txBody>
      </p:sp>
    </p:spTree>
    <p:extLst>
      <p:ext uri="{BB962C8B-B14F-4D97-AF65-F5344CB8AC3E}">
        <p14:creationId xmlns:p14="http://schemas.microsoft.com/office/powerpoint/2010/main" val="1067138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Nu gaan we bij de </a:t>
            </a:r>
            <a:r>
              <a:rPr lang="nl-NL" dirty="0" err="1"/>
              <a:t>trainable</a:t>
            </a:r>
            <a:r>
              <a:rPr lang="nl-NL" dirty="0"/>
              <a:t> parameters kijken hoe we die </a:t>
            </a:r>
            <a:r>
              <a:rPr lang="nl-NL" dirty="0" err="1"/>
              <a:t>loss</a:t>
            </a:r>
            <a:r>
              <a:rPr lang="nl-NL" dirty="0"/>
              <a:t> kunnen minimaliseren. Welke </a:t>
            </a:r>
            <a:r>
              <a:rPr lang="nl-NL" dirty="0" err="1"/>
              <a:t>tweaks</a:t>
            </a:r>
            <a:r>
              <a:rPr lang="nl-NL" dirty="0"/>
              <a:t> kunnen we maken om volgende keer die datasamples beter te doen matchen (minder error of </a:t>
            </a:r>
            <a:r>
              <a:rPr lang="nl-NL" dirty="0" err="1"/>
              <a:t>loss</a:t>
            </a:r>
            <a:r>
              <a:rPr lang="nl-NL" dirty="0"/>
              <a:t> te hebben)? </a:t>
            </a:r>
            <a:endParaRPr lang="nl-BE" dirty="0"/>
          </a:p>
        </p:txBody>
      </p:sp>
    </p:spTree>
    <p:extLst>
      <p:ext uri="{BB962C8B-B14F-4D97-AF65-F5344CB8AC3E}">
        <p14:creationId xmlns:p14="http://schemas.microsoft.com/office/powerpoint/2010/main" val="349162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826103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Nu dat we weten in welke richting we de parameters, de </a:t>
            </a:r>
            <a:r>
              <a:rPr lang="nl-NL" dirty="0" err="1"/>
              <a:t>weights</a:t>
            </a:r>
            <a:r>
              <a:rPr lang="nl-NL" dirty="0"/>
              <a:t>, het beste kunnen aanpassen om een minimale </a:t>
            </a:r>
            <a:r>
              <a:rPr lang="nl-NL" dirty="0" err="1"/>
              <a:t>loss</a:t>
            </a:r>
            <a:r>
              <a:rPr lang="nl-NL" dirty="0"/>
              <a:t> te krijgen, gaan we onze </a:t>
            </a:r>
            <a:r>
              <a:rPr lang="nl-NL" dirty="0" err="1"/>
              <a:t>weights</a:t>
            </a:r>
            <a:r>
              <a:rPr lang="nl-NL" dirty="0"/>
              <a:t> ook in die richting gaan aanpassen in een </a:t>
            </a:r>
            <a:r>
              <a:rPr lang="nl-NL" dirty="0" err="1"/>
              <a:t>backwards</a:t>
            </a:r>
            <a:r>
              <a:rPr lang="nl-NL" dirty="0"/>
              <a:t> pass.</a:t>
            </a:r>
          </a:p>
          <a:p>
            <a:r>
              <a:rPr lang="nl-NL" dirty="0"/>
              <a:t>De update </a:t>
            </a:r>
            <a:r>
              <a:rPr lang="nl-NL" dirty="0" err="1"/>
              <a:t>rule</a:t>
            </a:r>
            <a:r>
              <a:rPr lang="nl-NL" dirty="0"/>
              <a:t> </a:t>
            </a:r>
            <a:r>
              <a:rPr lang="nl-NL" dirty="0">
                <a:sym typeface="Wingdings" panose="05000000000000000000" pitchFamily="2" charset="2"/>
              </a:rPr>
              <a:t> new </a:t>
            </a:r>
            <a:r>
              <a:rPr lang="nl-NL" dirty="0" err="1">
                <a:sym typeface="Wingdings" panose="05000000000000000000" pitchFamily="2" charset="2"/>
              </a:rPr>
              <a:t>weights</a:t>
            </a:r>
            <a:r>
              <a:rPr lang="nl-NL" dirty="0">
                <a:sym typeface="Wingdings" panose="05000000000000000000" pitchFamily="2" charset="2"/>
              </a:rPr>
              <a:t> = </a:t>
            </a:r>
            <a:r>
              <a:rPr lang="nl-NL" dirty="0" err="1">
                <a:sym typeface="Wingdings" panose="05000000000000000000" pitchFamily="2" charset="2"/>
              </a:rPr>
              <a:t>old</a:t>
            </a:r>
            <a:r>
              <a:rPr lang="nl-NL" dirty="0">
                <a:sym typeface="Wingdings" panose="05000000000000000000" pitchFamily="2" charset="2"/>
              </a:rPr>
              <a:t> </a:t>
            </a:r>
            <a:r>
              <a:rPr lang="nl-NL" dirty="0" err="1">
                <a:sym typeface="Wingdings" panose="05000000000000000000" pitchFamily="2" charset="2"/>
              </a:rPr>
              <a:t>weights</a:t>
            </a:r>
            <a:r>
              <a:rPr lang="nl-NL" dirty="0">
                <a:sym typeface="Wingdings" panose="05000000000000000000" pitchFamily="2" charset="2"/>
              </a:rPr>
              <a:t> + (</a:t>
            </a:r>
            <a:r>
              <a:rPr lang="nl-NL" dirty="0" err="1">
                <a:sym typeface="Wingdings" panose="05000000000000000000" pitchFamily="2" charset="2"/>
              </a:rPr>
              <a:t>LearningRate</a:t>
            </a:r>
            <a:r>
              <a:rPr lang="nl-NL" dirty="0">
                <a:sym typeface="Wingdings" panose="05000000000000000000" pitchFamily="2" charset="2"/>
              </a:rPr>
              <a:t>) * (</a:t>
            </a:r>
            <a:r>
              <a:rPr lang="nl-NL" dirty="0" err="1">
                <a:sym typeface="Wingdings" panose="05000000000000000000" pitchFamily="2" charset="2"/>
              </a:rPr>
              <a:t>gradient</a:t>
            </a:r>
            <a:r>
              <a:rPr lang="nl-NL" dirty="0">
                <a:sym typeface="Wingdings" panose="05000000000000000000" pitchFamily="2" charset="2"/>
              </a:rPr>
              <a:t> of </a:t>
            </a:r>
            <a:r>
              <a:rPr lang="nl-NL" dirty="0" err="1">
                <a:sym typeface="Wingdings" panose="05000000000000000000" pitchFamily="2" charset="2"/>
              </a:rPr>
              <a:t>loss</a:t>
            </a:r>
            <a:r>
              <a:rPr lang="nl-NL" dirty="0">
                <a:sym typeface="Wingdings" panose="05000000000000000000" pitchFamily="2" charset="2"/>
              </a:rPr>
              <a:t> </a:t>
            </a:r>
            <a:r>
              <a:rPr lang="nl-NL" dirty="0" err="1">
                <a:sym typeface="Wingdings" panose="05000000000000000000" pitchFamily="2" charset="2"/>
              </a:rPr>
              <a:t>function</a:t>
            </a:r>
            <a:r>
              <a:rPr lang="nl-NL" dirty="0">
                <a:sym typeface="Wingdings" panose="05000000000000000000" pitchFamily="2" charset="2"/>
              </a:rPr>
              <a:t>)</a:t>
            </a:r>
          </a:p>
          <a:p>
            <a:r>
              <a:rPr lang="nl-NL" dirty="0">
                <a:sym typeface="Wingdings" panose="05000000000000000000" pitchFamily="2" charset="2"/>
              </a:rPr>
              <a:t>Dus gaan we een stap nemen in de richting van een betere setting voor de </a:t>
            </a:r>
            <a:r>
              <a:rPr lang="nl-NL" dirty="0" err="1">
                <a:sym typeface="Wingdings" panose="05000000000000000000" pitchFamily="2" charset="2"/>
              </a:rPr>
              <a:t>weight</a:t>
            </a:r>
            <a:r>
              <a:rPr lang="nl-NL" dirty="0">
                <a:sym typeface="Wingdings" panose="05000000000000000000" pitchFamily="2" charset="2"/>
              </a:rPr>
              <a:t>. De richting van de stap is de </a:t>
            </a:r>
            <a:r>
              <a:rPr lang="nl-NL" dirty="0" err="1">
                <a:sym typeface="Wingdings" panose="05000000000000000000" pitchFamily="2" charset="2"/>
              </a:rPr>
              <a:t>gradient</a:t>
            </a:r>
            <a:r>
              <a:rPr lang="nl-NL" dirty="0">
                <a:sym typeface="Wingdings" panose="05000000000000000000" pitchFamily="2" charset="2"/>
              </a:rPr>
              <a:t> (=</a:t>
            </a:r>
            <a:r>
              <a:rPr lang="nl-NL" dirty="0" err="1">
                <a:sym typeface="Wingdings" panose="05000000000000000000" pitchFamily="2" charset="2"/>
              </a:rPr>
              <a:t>richtings</a:t>
            </a:r>
            <a:r>
              <a:rPr lang="nl-NL" dirty="0">
                <a:sym typeface="Wingdings" panose="05000000000000000000" pitchFamily="2" charset="2"/>
              </a:rPr>
              <a:t> </a:t>
            </a:r>
            <a:r>
              <a:rPr lang="nl-NL" dirty="0" err="1">
                <a:sym typeface="Wingdings" panose="05000000000000000000" pitchFamily="2" charset="2"/>
              </a:rPr>
              <a:t>coefficient</a:t>
            </a:r>
            <a:r>
              <a:rPr lang="nl-NL" dirty="0">
                <a:sym typeface="Wingdings" panose="05000000000000000000" pitchFamily="2" charset="2"/>
              </a:rPr>
              <a:t>), en de </a:t>
            </a:r>
            <a:r>
              <a:rPr lang="nl-NL" dirty="0" err="1">
                <a:sym typeface="Wingdings" panose="05000000000000000000" pitchFamily="2" charset="2"/>
              </a:rPr>
              <a:t>learning</a:t>
            </a:r>
            <a:r>
              <a:rPr lang="nl-NL" dirty="0">
                <a:sym typeface="Wingdings" panose="05000000000000000000" pitchFamily="2" charset="2"/>
              </a:rPr>
              <a:t> </a:t>
            </a:r>
            <a:r>
              <a:rPr lang="nl-NL" dirty="0" err="1">
                <a:sym typeface="Wingdings" panose="05000000000000000000" pitchFamily="2" charset="2"/>
              </a:rPr>
              <a:t>rate</a:t>
            </a:r>
            <a:r>
              <a:rPr lang="nl-NL" dirty="0">
                <a:sym typeface="Wingdings" panose="05000000000000000000" pitchFamily="2" charset="2"/>
              </a:rPr>
              <a:t> bepaald de grootte van de stap</a:t>
            </a:r>
            <a:endParaRPr lang="nl-BE" dirty="0"/>
          </a:p>
        </p:txBody>
      </p:sp>
    </p:spTree>
    <p:extLst>
      <p:ext uri="{BB962C8B-B14F-4D97-AF65-F5344CB8AC3E}">
        <p14:creationId xmlns:p14="http://schemas.microsoft.com/office/powerpoint/2010/main" val="2445079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err="1"/>
              <a:t>Vanishing</a:t>
            </a:r>
            <a:r>
              <a:rPr lang="nl-NL" dirty="0"/>
              <a:t> </a:t>
            </a:r>
            <a:r>
              <a:rPr lang="nl-NL" dirty="0" err="1"/>
              <a:t>gradient</a:t>
            </a:r>
            <a:r>
              <a:rPr lang="nl-NL" dirty="0"/>
              <a:t> </a:t>
            </a:r>
            <a:r>
              <a:rPr lang="nl-NL" dirty="0" err="1"/>
              <a:t>problem</a:t>
            </a:r>
            <a:r>
              <a:rPr lang="nl-NL" dirty="0"/>
              <a:t> bij </a:t>
            </a:r>
            <a:r>
              <a:rPr lang="nl-NL" dirty="0" err="1"/>
              <a:t>sigmoid</a:t>
            </a:r>
            <a:r>
              <a:rPr lang="nl-NL" dirty="0"/>
              <a:t> </a:t>
            </a:r>
            <a:r>
              <a:rPr lang="nl-NL" dirty="0" err="1"/>
              <a:t>activation</a:t>
            </a:r>
            <a:r>
              <a:rPr lang="nl-NL" dirty="0"/>
              <a:t> </a:t>
            </a:r>
            <a:r>
              <a:rPr lang="nl-NL" dirty="0" err="1"/>
              <a:t>functions</a:t>
            </a:r>
            <a:r>
              <a:rPr lang="nl-NL" dirty="0"/>
              <a:t>.</a:t>
            </a:r>
          </a:p>
          <a:p>
            <a:r>
              <a:rPr lang="nl-NL" dirty="0"/>
              <a:t>Als we een afgeleide (</a:t>
            </a:r>
            <a:r>
              <a:rPr lang="nl-NL" dirty="0" err="1"/>
              <a:t>gradient</a:t>
            </a:r>
            <a:r>
              <a:rPr lang="nl-NL" dirty="0"/>
              <a:t>, hellingsgraad) gaan bereken op een </a:t>
            </a:r>
            <a:r>
              <a:rPr lang="nl-NL" dirty="0" err="1"/>
              <a:t>sigmoid</a:t>
            </a:r>
            <a:r>
              <a:rPr lang="nl-NL" dirty="0"/>
              <a:t> functie (links boven), krijgen we zo een soort van gauss curve (zie rechtsonder). Dus als de input van zo’n </a:t>
            </a:r>
            <a:r>
              <a:rPr lang="nl-NL" dirty="0" err="1"/>
              <a:t>activation</a:t>
            </a:r>
            <a:r>
              <a:rPr lang="nl-NL" dirty="0"/>
              <a:t> </a:t>
            </a:r>
            <a:r>
              <a:rPr lang="nl-NL" dirty="0" err="1"/>
              <a:t>function</a:t>
            </a:r>
            <a:r>
              <a:rPr lang="nl-NL" dirty="0"/>
              <a:t>, zo’n </a:t>
            </a:r>
            <a:r>
              <a:rPr lang="nl-NL" dirty="0" err="1"/>
              <a:t>sigmoid</a:t>
            </a:r>
            <a:r>
              <a:rPr lang="nl-NL" dirty="0"/>
              <a:t> </a:t>
            </a:r>
            <a:r>
              <a:rPr lang="nl-NL" dirty="0" err="1"/>
              <a:t>activiation</a:t>
            </a:r>
            <a:r>
              <a:rPr lang="nl-NL" dirty="0"/>
              <a:t>, heel groot of heel klein is, dan is de afgeleide zo goed als 0.</a:t>
            </a:r>
          </a:p>
          <a:p>
            <a:r>
              <a:rPr lang="nl-NL" dirty="0"/>
              <a:t>In principe is de ‘</a:t>
            </a:r>
            <a:r>
              <a:rPr lang="nl-NL" dirty="0" err="1"/>
              <a:t>sweet</a:t>
            </a:r>
            <a:r>
              <a:rPr lang="nl-NL" dirty="0"/>
              <a:t> spot’ van zo’n </a:t>
            </a:r>
            <a:r>
              <a:rPr lang="nl-NL" dirty="0" err="1"/>
              <a:t>activation</a:t>
            </a:r>
            <a:r>
              <a:rPr lang="nl-NL" dirty="0"/>
              <a:t> </a:t>
            </a:r>
            <a:r>
              <a:rPr lang="nl-NL" dirty="0" err="1"/>
              <a:t>function</a:t>
            </a:r>
            <a:r>
              <a:rPr lang="nl-NL" dirty="0"/>
              <a:t> niet al te groot, echt maar klein beetje van de nul verwijderd, maar iets te veel positief of negatief, en we hebben een platte lijn, en dus </a:t>
            </a:r>
            <a:r>
              <a:rPr lang="nl-NL" dirty="0" err="1"/>
              <a:t>richtingscoefficient</a:t>
            </a:r>
            <a:r>
              <a:rPr lang="nl-NL" dirty="0"/>
              <a:t> = 0 (we staan op een vlakte, en hebben geen idee meer welke weg we moeten gaan om beter te doen, dus zetten we geen stap meer)</a:t>
            </a:r>
          </a:p>
          <a:p>
            <a:r>
              <a:rPr lang="nl-NL" dirty="0"/>
              <a:t>En dit effect wordt nog veel harder uitvergroot hoe meer we </a:t>
            </a:r>
            <a:r>
              <a:rPr lang="nl-NL" dirty="0" err="1"/>
              <a:t>backwards</a:t>
            </a:r>
            <a:r>
              <a:rPr lang="nl-NL" dirty="0"/>
              <a:t> gaan, want door de </a:t>
            </a:r>
            <a:r>
              <a:rPr lang="nl-NL" dirty="0" err="1"/>
              <a:t>chainrule</a:t>
            </a:r>
            <a:r>
              <a:rPr lang="nl-NL" dirty="0"/>
              <a:t> gaan we die </a:t>
            </a:r>
            <a:r>
              <a:rPr lang="nl-NL" dirty="0" err="1"/>
              <a:t>gradients</a:t>
            </a:r>
            <a:r>
              <a:rPr lang="nl-NL" dirty="0"/>
              <a:t> vermenigvuldigen, als we dus klein beetje weg uit centrum, de 0 zitten, gaan we dat steeds vermenigvuldigen, dus steeds verder en verder weg van de nul, en dus geen updates meer. </a:t>
            </a:r>
          </a:p>
          <a:p>
            <a:r>
              <a:rPr lang="nl-NL" dirty="0"/>
              <a:t>Dit noemt men het probleem van </a:t>
            </a:r>
            <a:r>
              <a:rPr lang="nl-NL" dirty="0" err="1"/>
              <a:t>vanishing</a:t>
            </a:r>
            <a:r>
              <a:rPr lang="nl-NL" dirty="0"/>
              <a:t> </a:t>
            </a:r>
            <a:r>
              <a:rPr lang="nl-NL" dirty="0" err="1"/>
              <a:t>gradients</a:t>
            </a:r>
            <a:r>
              <a:rPr lang="nl-NL" dirty="0"/>
              <a:t> </a:t>
            </a:r>
            <a:r>
              <a:rPr lang="nl-NL" dirty="0">
                <a:sym typeface="Wingdings" panose="05000000000000000000" pitchFamily="2" charset="2"/>
              </a:rPr>
              <a:t> oplossing: </a:t>
            </a:r>
            <a:r>
              <a:rPr lang="nl-NL" dirty="0" err="1">
                <a:sym typeface="Wingdings" panose="05000000000000000000" pitchFamily="2" charset="2"/>
              </a:rPr>
              <a:t>ReLU</a:t>
            </a:r>
            <a:r>
              <a:rPr lang="nl-NL" dirty="0">
                <a:sym typeface="Wingdings" panose="05000000000000000000" pitchFamily="2" charset="2"/>
              </a:rPr>
              <a:t> gebruiken</a:t>
            </a:r>
            <a:endParaRPr lang="nl-BE" dirty="0"/>
          </a:p>
        </p:txBody>
      </p:sp>
    </p:spTree>
    <p:extLst>
      <p:ext uri="{BB962C8B-B14F-4D97-AF65-F5344CB8AC3E}">
        <p14:creationId xmlns:p14="http://schemas.microsoft.com/office/powerpoint/2010/main" val="267486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err="1"/>
              <a:t>ReLU</a:t>
            </a:r>
            <a:r>
              <a:rPr lang="nl-NL" dirty="0"/>
              <a:t> </a:t>
            </a:r>
            <a:r>
              <a:rPr lang="nl-NL" dirty="0" err="1"/>
              <a:t>activation</a:t>
            </a:r>
            <a:r>
              <a:rPr lang="nl-NL" dirty="0"/>
              <a:t> </a:t>
            </a:r>
            <a:r>
              <a:rPr lang="nl-NL" dirty="0" err="1"/>
              <a:t>functions</a:t>
            </a:r>
            <a:r>
              <a:rPr lang="nl-NL" dirty="0"/>
              <a:t> gaan geen last hebben van die </a:t>
            </a:r>
            <a:r>
              <a:rPr lang="nl-NL" dirty="0" err="1"/>
              <a:t>vanishing</a:t>
            </a:r>
            <a:r>
              <a:rPr lang="nl-NL" dirty="0"/>
              <a:t> </a:t>
            </a:r>
            <a:r>
              <a:rPr lang="nl-NL" dirty="0" err="1"/>
              <a:t>gradients</a:t>
            </a:r>
            <a:r>
              <a:rPr lang="nl-NL" dirty="0"/>
              <a:t>. De afgeleide van een </a:t>
            </a:r>
            <a:r>
              <a:rPr lang="nl-NL" dirty="0" err="1"/>
              <a:t>relu</a:t>
            </a:r>
            <a:r>
              <a:rPr lang="nl-NL" dirty="0"/>
              <a:t> is immers 1 of 0. Ofwel updaten, ofwel niet. De ‘</a:t>
            </a:r>
            <a:r>
              <a:rPr lang="nl-NL" dirty="0" err="1"/>
              <a:t>sweet</a:t>
            </a:r>
            <a:r>
              <a:rPr lang="nl-NL" dirty="0"/>
              <a:t> spot’ is nu wel een heel pak groter…gewoon een positief getal en we kunnen updaten…</a:t>
            </a:r>
          </a:p>
          <a:p>
            <a:r>
              <a:rPr lang="nl-NL" dirty="0"/>
              <a:t>Ok, we zitten wel met het probleem van een mogelijke dead neuron, als we in de negatieve range zitten, want daar is de </a:t>
            </a:r>
            <a:r>
              <a:rPr lang="nl-NL" dirty="0" err="1"/>
              <a:t>richtigscoefficient</a:t>
            </a:r>
            <a:r>
              <a:rPr lang="nl-NL" dirty="0"/>
              <a:t> ook 0 (ook een vlakte dus)</a:t>
            </a:r>
            <a:endParaRPr lang="nl-BE" dirty="0"/>
          </a:p>
        </p:txBody>
      </p:sp>
    </p:spTree>
    <p:extLst>
      <p:ext uri="{BB962C8B-B14F-4D97-AF65-F5344CB8AC3E}">
        <p14:creationId xmlns:p14="http://schemas.microsoft.com/office/powerpoint/2010/main" val="1740230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Mogelijke oplossing van de </a:t>
            </a:r>
            <a:r>
              <a:rPr lang="nl-NL" dirty="0" err="1"/>
              <a:t>ReLU</a:t>
            </a:r>
            <a:r>
              <a:rPr lang="nl-NL" dirty="0"/>
              <a:t> is dat we een </a:t>
            </a:r>
            <a:r>
              <a:rPr lang="nl-NL" dirty="0" err="1"/>
              <a:t>leaky</a:t>
            </a:r>
            <a:r>
              <a:rPr lang="nl-NL" dirty="0"/>
              <a:t> </a:t>
            </a:r>
            <a:r>
              <a:rPr lang="nl-NL" dirty="0" err="1"/>
              <a:t>rely</a:t>
            </a:r>
            <a:r>
              <a:rPr lang="nl-NL" dirty="0"/>
              <a:t> nemen, om ook in de negatieve range een update te kunnen doen (een stap in de richting van het dal te kunnen nemen)</a:t>
            </a:r>
          </a:p>
          <a:p>
            <a:r>
              <a:rPr lang="nl-NL" dirty="0"/>
              <a:t>Maar in de praktijk gaan we heel veel </a:t>
            </a:r>
            <a:r>
              <a:rPr lang="nl-NL" dirty="0" err="1"/>
              <a:t>trukjes</a:t>
            </a:r>
            <a:r>
              <a:rPr lang="nl-NL" dirty="0"/>
              <a:t> (</a:t>
            </a:r>
            <a:r>
              <a:rPr lang="nl-NL" dirty="0" err="1"/>
              <a:t>oa</a:t>
            </a:r>
            <a:r>
              <a:rPr lang="nl-NL" dirty="0"/>
              <a:t> </a:t>
            </a:r>
            <a:r>
              <a:rPr lang="nl-NL" dirty="0" err="1"/>
              <a:t>regularistatie</a:t>
            </a:r>
            <a:r>
              <a:rPr lang="nl-NL" dirty="0"/>
              <a:t> </a:t>
            </a:r>
            <a:r>
              <a:rPr lang="nl-NL" dirty="0" err="1"/>
              <a:t>trukjes</a:t>
            </a:r>
            <a:r>
              <a:rPr lang="nl-NL" dirty="0"/>
              <a:t> zoals batch norm) doen, om data terug naar de </a:t>
            </a:r>
            <a:r>
              <a:rPr lang="nl-NL" dirty="0" err="1"/>
              <a:t>sweet</a:t>
            </a:r>
            <a:r>
              <a:rPr lang="nl-NL" dirty="0"/>
              <a:t> spot te brengen, en dan is de </a:t>
            </a:r>
            <a:r>
              <a:rPr lang="nl-NL" dirty="0" err="1"/>
              <a:t>ReLU</a:t>
            </a:r>
            <a:r>
              <a:rPr lang="nl-NL" dirty="0"/>
              <a:t> met zijn easy </a:t>
            </a:r>
            <a:r>
              <a:rPr lang="nl-NL" dirty="0" err="1"/>
              <a:t>compute</a:t>
            </a:r>
            <a:r>
              <a:rPr lang="nl-NL" dirty="0"/>
              <a:t> en grote positieve </a:t>
            </a:r>
            <a:r>
              <a:rPr lang="nl-NL" dirty="0" err="1"/>
              <a:t>sweet</a:t>
            </a:r>
            <a:r>
              <a:rPr lang="nl-NL" dirty="0"/>
              <a:t> spot, een goeie keuze (bijna altijd een goeie keuze voor uw </a:t>
            </a:r>
            <a:r>
              <a:rPr lang="nl-NL" dirty="0" err="1"/>
              <a:t>hidden</a:t>
            </a:r>
            <a:r>
              <a:rPr lang="nl-NL" dirty="0"/>
              <a:t> </a:t>
            </a:r>
            <a:r>
              <a:rPr lang="nl-NL" dirty="0" err="1"/>
              <a:t>layers</a:t>
            </a:r>
            <a:r>
              <a:rPr lang="nl-NL" dirty="0"/>
              <a:t>)</a:t>
            </a:r>
            <a:endParaRPr lang="nl-BE" dirty="0"/>
          </a:p>
        </p:txBody>
      </p:sp>
    </p:spTree>
    <p:extLst>
      <p:ext uri="{BB962C8B-B14F-4D97-AF65-F5344CB8AC3E}">
        <p14:creationId xmlns:p14="http://schemas.microsoft.com/office/powerpoint/2010/main" val="2019148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Nadat je model </a:t>
            </a:r>
            <a:r>
              <a:rPr lang="nl-NL" dirty="0" err="1"/>
              <a:t>getrained</a:t>
            </a:r>
            <a:r>
              <a:rPr lang="nl-NL" dirty="0"/>
              <a:t> is, en je wilt het in </a:t>
            </a:r>
            <a:r>
              <a:rPr lang="nl-NL" dirty="0" err="1"/>
              <a:t>production</a:t>
            </a:r>
            <a:r>
              <a:rPr lang="nl-NL" dirty="0"/>
              <a:t> gaan zetten (zoals test </a:t>
            </a:r>
            <a:r>
              <a:rPr lang="nl-NL" dirty="0" err="1"/>
              <a:t>phase</a:t>
            </a:r>
            <a:r>
              <a:rPr lang="nl-NL" dirty="0"/>
              <a:t>), dan noemen we dat </a:t>
            </a:r>
            <a:r>
              <a:rPr lang="nl-NL" dirty="0" err="1"/>
              <a:t>inference</a:t>
            </a:r>
            <a:r>
              <a:rPr lang="nl-NL" dirty="0"/>
              <a:t>. Trouwens, </a:t>
            </a:r>
            <a:r>
              <a:rPr lang="nl-NL" dirty="0" err="1"/>
              <a:t>inference</a:t>
            </a:r>
            <a:r>
              <a:rPr lang="nl-NL" dirty="0"/>
              <a:t> gebeurt bijna altijd op CPU. Training kan op GPU gebeuren voor </a:t>
            </a:r>
            <a:r>
              <a:rPr lang="nl-NL" dirty="0" err="1"/>
              <a:t>massive</a:t>
            </a:r>
            <a:r>
              <a:rPr lang="nl-NL" dirty="0"/>
              <a:t> </a:t>
            </a:r>
            <a:r>
              <a:rPr lang="nl-NL" dirty="0" err="1"/>
              <a:t>parrallellisation</a:t>
            </a:r>
            <a:r>
              <a:rPr lang="nl-NL" dirty="0"/>
              <a:t>. Maar bij </a:t>
            </a:r>
            <a:r>
              <a:rPr lang="nl-NL" dirty="0" err="1"/>
              <a:t>inference</a:t>
            </a:r>
            <a:r>
              <a:rPr lang="nl-NL" dirty="0"/>
              <a:t> heb je bijna altijd maar 1 (of een paar samples) waarvoor je de uitkomst wilt hebben. Dus dat is quasi even snel op een CPU. Kan soms zelfs trager zijn op GPU omdat je dan je input ook nog klaar moet maken voor </a:t>
            </a:r>
            <a:r>
              <a:rPr lang="nl-NL" dirty="0" err="1"/>
              <a:t>parallellisation</a:t>
            </a:r>
            <a:r>
              <a:rPr lang="nl-NL" dirty="0"/>
              <a:t>…</a:t>
            </a:r>
            <a:endParaRPr lang="nl-BE" dirty="0"/>
          </a:p>
        </p:txBody>
      </p:sp>
    </p:spTree>
    <p:extLst>
      <p:ext uri="{BB962C8B-B14F-4D97-AF65-F5344CB8AC3E}">
        <p14:creationId xmlns:p14="http://schemas.microsoft.com/office/powerpoint/2010/main" val="2305509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dirty="0">
                <a:hlinkClick r:id="rId3"/>
              </a:rPr>
              <a:t>https://playground.tensorflow.org/</a:t>
            </a:r>
            <a:endParaRPr lang="nl-BE" dirty="0"/>
          </a:p>
        </p:txBody>
      </p:sp>
    </p:spTree>
    <p:extLst>
      <p:ext uri="{BB962C8B-B14F-4D97-AF65-F5344CB8AC3E}">
        <p14:creationId xmlns:p14="http://schemas.microsoft.com/office/powerpoint/2010/main" val="229288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58750" indent="0">
              <a:buNone/>
            </a:pPr>
            <a:r>
              <a:rPr lang="nl-NL" dirty="0" err="1"/>
              <a:t>One</a:t>
            </a:r>
            <a:r>
              <a:rPr lang="nl-NL" dirty="0"/>
              <a:t> </a:t>
            </a:r>
            <a:r>
              <a:rPr lang="nl-NL" dirty="0" err="1"/>
              <a:t>size</a:t>
            </a:r>
            <a:r>
              <a:rPr lang="nl-NL" dirty="0"/>
              <a:t> fits </a:t>
            </a:r>
            <a:r>
              <a:rPr lang="nl-NL" dirty="0" err="1"/>
              <a:t>all</a:t>
            </a:r>
            <a:r>
              <a:rPr lang="nl-NL" dirty="0"/>
              <a:t> solution? </a:t>
            </a:r>
            <a:r>
              <a:rPr lang="nl-NL" dirty="0" err="1"/>
              <a:t>Maybe</a:t>
            </a:r>
            <a:r>
              <a:rPr lang="nl-NL" dirty="0"/>
              <a:t>, </a:t>
            </a:r>
            <a:r>
              <a:rPr lang="nl-NL" dirty="0" err="1"/>
              <a:t>maybe</a:t>
            </a:r>
            <a:r>
              <a:rPr lang="nl-NL" dirty="0"/>
              <a:t> </a:t>
            </a:r>
            <a:r>
              <a:rPr lang="nl-NL" dirty="0" err="1"/>
              <a:t>not</a:t>
            </a:r>
            <a:r>
              <a:rPr lang="nl-NL" dirty="0"/>
              <a:t>…</a:t>
            </a:r>
          </a:p>
          <a:p>
            <a:pPr marL="158750" indent="0">
              <a:buNone/>
            </a:pPr>
            <a:endParaRPr lang="nl-NL" dirty="0"/>
          </a:p>
          <a:p>
            <a:pPr marL="158750" indent="0">
              <a:buNone/>
            </a:pPr>
            <a:r>
              <a:rPr lang="nl-NL" dirty="0"/>
              <a:t>Voor mij is een </a:t>
            </a:r>
            <a:r>
              <a:rPr lang="nl-NL" dirty="0" err="1"/>
              <a:t>neural</a:t>
            </a:r>
            <a:r>
              <a:rPr lang="nl-NL" dirty="0"/>
              <a:t> </a:t>
            </a:r>
            <a:r>
              <a:rPr lang="nl-NL" dirty="0" err="1"/>
              <a:t>network</a:t>
            </a:r>
            <a:r>
              <a:rPr lang="nl-NL" dirty="0"/>
              <a:t>, zoals een </a:t>
            </a:r>
            <a:r>
              <a:rPr lang="nl-NL" dirty="0" err="1"/>
              <a:t>swiss</a:t>
            </a:r>
            <a:r>
              <a:rPr lang="nl-NL" dirty="0"/>
              <a:t> </a:t>
            </a:r>
            <a:r>
              <a:rPr lang="nl-NL" dirty="0" err="1"/>
              <a:t>army</a:t>
            </a:r>
            <a:r>
              <a:rPr lang="nl-NL" dirty="0"/>
              <a:t> </a:t>
            </a:r>
            <a:r>
              <a:rPr lang="nl-NL" dirty="0" err="1"/>
              <a:t>knife</a:t>
            </a:r>
            <a:r>
              <a:rPr lang="nl-NL" dirty="0"/>
              <a:t>. Heel veel mogelijkheden om heel veel verschillende problemen op te lossen. Daarom niet altijd de beste manier, maar meestal toch </a:t>
            </a:r>
            <a:r>
              <a:rPr lang="nl-NL" dirty="0" err="1"/>
              <a:t>pretty</a:t>
            </a:r>
            <a:r>
              <a:rPr lang="nl-NL" dirty="0"/>
              <a:t> close </a:t>
            </a:r>
            <a:r>
              <a:rPr lang="nl-NL" dirty="0" err="1"/>
              <a:t>to</a:t>
            </a:r>
            <a:r>
              <a:rPr lang="nl-NL" dirty="0"/>
              <a:t> </a:t>
            </a:r>
            <a:r>
              <a:rPr lang="nl-NL" dirty="0" err="1"/>
              <a:t>one</a:t>
            </a:r>
            <a:r>
              <a:rPr lang="nl-NL" dirty="0"/>
              <a:t> of </a:t>
            </a:r>
            <a:r>
              <a:rPr lang="nl-NL" dirty="0" err="1"/>
              <a:t>the</a:t>
            </a:r>
            <a:r>
              <a:rPr lang="nl-NL" dirty="0"/>
              <a:t> best… </a:t>
            </a:r>
            <a:r>
              <a:rPr lang="nl-NL" dirty="0" err="1"/>
              <a:t>Good</a:t>
            </a:r>
            <a:r>
              <a:rPr lang="nl-NL" dirty="0"/>
              <a:t> </a:t>
            </a:r>
            <a:r>
              <a:rPr lang="nl-NL" dirty="0" err="1"/>
              <a:t>enough</a:t>
            </a:r>
            <a:endParaRPr lang="nl-NL" dirty="0"/>
          </a:p>
          <a:p>
            <a:pPr marL="158750" indent="0">
              <a:buNone/>
            </a:pPr>
            <a:endParaRPr lang="nl-NL" dirty="0"/>
          </a:p>
          <a:p>
            <a:pPr marL="158750" indent="0">
              <a:buNone/>
            </a:pPr>
            <a:r>
              <a:rPr lang="nl-NL" dirty="0"/>
              <a:t>Een andere manier om naar </a:t>
            </a:r>
            <a:r>
              <a:rPr lang="nl-NL" dirty="0" err="1"/>
              <a:t>swiss</a:t>
            </a:r>
            <a:r>
              <a:rPr lang="nl-NL" dirty="0"/>
              <a:t> </a:t>
            </a:r>
            <a:r>
              <a:rPr lang="nl-NL" dirty="0" err="1"/>
              <a:t>army</a:t>
            </a:r>
            <a:r>
              <a:rPr lang="nl-NL" dirty="0"/>
              <a:t> </a:t>
            </a:r>
            <a:r>
              <a:rPr lang="nl-NL" dirty="0" err="1"/>
              <a:t>knife</a:t>
            </a:r>
            <a:r>
              <a:rPr lang="nl-NL" dirty="0"/>
              <a:t> te zien: de architectuur van een </a:t>
            </a:r>
            <a:r>
              <a:rPr lang="nl-NL" dirty="0" err="1"/>
              <a:t>neural</a:t>
            </a:r>
            <a:r>
              <a:rPr lang="nl-NL" dirty="0"/>
              <a:t> </a:t>
            </a:r>
            <a:r>
              <a:rPr lang="nl-NL" dirty="0" err="1"/>
              <a:t>network</a:t>
            </a:r>
            <a:r>
              <a:rPr lang="nl-NL" dirty="0"/>
              <a:t> is zo divers, zoveel </a:t>
            </a:r>
            <a:r>
              <a:rPr lang="nl-NL" dirty="0" err="1"/>
              <a:t>degrees</a:t>
            </a:r>
            <a:r>
              <a:rPr lang="nl-NL" dirty="0"/>
              <a:t> of </a:t>
            </a:r>
            <a:r>
              <a:rPr lang="nl-NL" dirty="0" err="1"/>
              <a:t>freedom</a:t>
            </a:r>
            <a:r>
              <a:rPr lang="nl-NL" dirty="0"/>
              <a:t>, dat je er ook heel veel verschillende problemen mee kan oplossen. High </a:t>
            </a:r>
            <a:r>
              <a:rPr lang="nl-NL" dirty="0" err="1"/>
              <a:t>variance</a:t>
            </a:r>
            <a:r>
              <a:rPr lang="nl-NL" dirty="0"/>
              <a:t> in de structuur, het design. Maar daarin ligt ook het gevaar. </a:t>
            </a:r>
            <a:r>
              <a:rPr lang="nl-NL" dirty="0" err="1"/>
              <a:t>Nml</a:t>
            </a:r>
            <a:r>
              <a:rPr lang="nl-NL" dirty="0"/>
              <a:t> dat je model te complex is om simpele verbanden correct te identificeren, dat je gaat </a:t>
            </a:r>
            <a:r>
              <a:rPr lang="nl-NL" dirty="0" err="1"/>
              <a:t>overfitten</a:t>
            </a:r>
            <a:r>
              <a:rPr lang="nl-NL" dirty="0"/>
              <a:t>. Dat het overkill is.</a:t>
            </a:r>
          </a:p>
          <a:p>
            <a:pPr marL="158750" indent="0">
              <a:buNone/>
            </a:pPr>
            <a:endParaRPr lang="nl-NL" dirty="0"/>
          </a:p>
          <a:p>
            <a:pPr marL="158750" indent="0">
              <a:buNone/>
            </a:pPr>
            <a:r>
              <a:rPr lang="nl-NL" dirty="0"/>
              <a:t>Nu, tegenwoordig beschouwt men </a:t>
            </a:r>
            <a:r>
              <a:rPr lang="nl-NL" dirty="0" err="1"/>
              <a:t>deep</a:t>
            </a:r>
            <a:r>
              <a:rPr lang="nl-NL" dirty="0"/>
              <a:t> NN als de ‘</a:t>
            </a:r>
            <a:r>
              <a:rPr lang="nl-NL" dirty="0" err="1"/>
              <a:t>to</a:t>
            </a:r>
            <a:r>
              <a:rPr lang="nl-NL" dirty="0"/>
              <a:t>-go-</a:t>
            </a:r>
            <a:r>
              <a:rPr lang="nl-NL" dirty="0" err="1"/>
              <a:t>to</a:t>
            </a:r>
            <a:r>
              <a:rPr lang="nl-NL" dirty="0"/>
              <a:t>’ option voor image en NLP problemen. Nog niet echt voor </a:t>
            </a:r>
            <a:r>
              <a:rPr lang="nl-NL" dirty="0" err="1"/>
              <a:t>tabular</a:t>
            </a:r>
            <a:r>
              <a:rPr lang="nl-NL" dirty="0"/>
              <a:t> data, maar dat begint wel wat te komen</a:t>
            </a:r>
            <a:endParaRPr lang="nl-BE" dirty="0"/>
          </a:p>
        </p:txBody>
      </p:sp>
    </p:spTree>
    <p:extLst>
      <p:ext uri="{BB962C8B-B14F-4D97-AF65-F5344CB8AC3E}">
        <p14:creationId xmlns:p14="http://schemas.microsoft.com/office/powerpoint/2010/main" val="415334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err="1"/>
              <a:t>Neural</a:t>
            </a:r>
            <a:r>
              <a:rPr lang="nl-NL" dirty="0"/>
              <a:t> </a:t>
            </a:r>
            <a:r>
              <a:rPr lang="nl-NL" dirty="0" err="1"/>
              <a:t>network</a:t>
            </a:r>
            <a:r>
              <a:rPr lang="nl-NL" dirty="0"/>
              <a:t> is ‘het’ voorbeeld van een </a:t>
            </a:r>
            <a:r>
              <a:rPr lang="nl-NL" dirty="0" err="1"/>
              <a:t>representation</a:t>
            </a:r>
            <a:r>
              <a:rPr lang="nl-NL" dirty="0"/>
              <a:t> ML oplossing (in tegenstelling tot de traditionele ML systems). De </a:t>
            </a:r>
            <a:r>
              <a:rPr lang="nl-NL" dirty="0" err="1"/>
              <a:t>representation</a:t>
            </a:r>
            <a:r>
              <a:rPr lang="nl-NL" dirty="0"/>
              <a:t> staat eigenlijk vooral voor het feit dat een </a:t>
            </a:r>
            <a:r>
              <a:rPr lang="nl-NL" dirty="0" err="1"/>
              <a:t>neural</a:t>
            </a:r>
            <a:r>
              <a:rPr lang="nl-NL" dirty="0"/>
              <a:t> </a:t>
            </a:r>
            <a:r>
              <a:rPr lang="nl-NL" dirty="0" err="1"/>
              <a:t>network</a:t>
            </a:r>
            <a:r>
              <a:rPr lang="nl-NL" dirty="0"/>
              <a:t> een soort van </a:t>
            </a:r>
            <a:r>
              <a:rPr lang="nl-NL" dirty="0" err="1"/>
              <a:t>connected</a:t>
            </a:r>
            <a:r>
              <a:rPr lang="nl-NL" dirty="0"/>
              <a:t> </a:t>
            </a:r>
            <a:r>
              <a:rPr lang="nl-NL" dirty="0" err="1"/>
              <a:t>graph</a:t>
            </a:r>
            <a:r>
              <a:rPr lang="nl-NL" dirty="0"/>
              <a:t> is, een </a:t>
            </a:r>
            <a:r>
              <a:rPr lang="nl-NL" b="1" dirty="0" err="1"/>
              <a:t>computational</a:t>
            </a:r>
            <a:r>
              <a:rPr lang="nl-NL" b="1" dirty="0"/>
              <a:t> </a:t>
            </a:r>
            <a:r>
              <a:rPr lang="nl-NL" b="1" dirty="0" err="1"/>
              <a:t>graph</a:t>
            </a:r>
            <a:r>
              <a:rPr lang="nl-NL" dirty="0"/>
              <a:t>. </a:t>
            </a:r>
            <a:endParaRPr lang="nl-BE" dirty="0"/>
          </a:p>
        </p:txBody>
      </p:sp>
    </p:spTree>
    <p:extLst>
      <p:ext uri="{BB962C8B-B14F-4D97-AF65-F5344CB8AC3E}">
        <p14:creationId xmlns:p14="http://schemas.microsoft.com/office/powerpoint/2010/main" val="160504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Het belangrijkste hier is dat een NN zelf wel zal beslissen welke features belangrijk zijn, en welke niet. Er moet dus geen ‘extra’ preprocessing step meer genomen worden om bv correlaties te doen om overbodige features weg te smijten (hoewel dat soms nog wel een verbetering geeft als je echt </a:t>
            </a:r>
            <a:r>
              <a:rPr lang="nl-NL" dirty="0" err="1"/>
              <a:t>very</a:t>
            </a:r>
            <a:r>
              <a:rPr lang="nl-NL" dirty="0"/>
              <a:t> </a:t>
            </a:r>
            <a:r>
              <a:rPr lang="nl-NL" dirty="0" err="1"/>
              <a:t>highly</a:t>
            </a:r>
            <a:r>
              <a:rPr lang="nl-NL" dirty="0"/>
              <a:t> </a:t>
            </a:r>
            <a:r>
              <a:rPr lang="nl-NL" dirty="0" err="1"/>
              <a:t>correlated</a:t>
            </a:r>
            <a:r>
              <a:rPr lang="nl-NL" dirty="0"/>
              <a:t> features hebt), of dat een domain expert gaat zeggen welke features je best nodig hebt… Een </a:t>
            </a:r>
            <a:r>
              <a:rPr lang="nl-NL" dirty="0" err="1"/>
              <a:t>neural</a:t>
            </a:r>
            <a:r>
              <a:rPr lang="nl-NL" dirty="0"/>
              <a:t> net doet dat allemaal zelf</a:t>
            </a:r>
            <a:endParaRPr lang="nl-BE" dirty="0"/>
          </a:p>
        </p:txBody>
      </p:sp>
    </p:spTree>
    <p:extLst>
      <p:ext uri="{BB962C8B-B14F-4D97-AF65-F5344CB8AC3E}">
        <p14:creationId xmlns:p14="http://schemas.microsoft.com/office/powerpoint/2010/main" val="104530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Gemodelleerd op human </a:t>
            </a:r>
            <a:r>
              <a:rPr lang="nl-NL" dirty="0" err="1"/>
              <a:t>brain</a:t>
            </a:r>
            <a:r>
              <a:rPr lang="nl-NL" dirty="0"/>
              <a:t>. </a:t>
            </a:r>
          </a:p>
          <a:p>
            <a:r>
              <a:rPr lang="nl-NL" dirty="0" err="1"/>
              <a:t>Dendrites</a:t>
            </a:r>
            <a:r>
              <a:rPr lang="nl-NL" dirty="0"/>
              <a:t> vangen signalen op van synapsen van andere neuronen (sommige synapsen geven veel signaal aan die </a:t>
            </a:r>
            <a:r>
              <a:rPr lang="nl-NL" dirty="0" err="1"/>
              <a:t>dendrite</a:t>
            </a:r>
            <a:r>
              <a:rPr lang="nl-NL" dirty="0"/>
              <a:t>, andere minder)</a:t>
            </a:r>
          </a:p>
          <a:p>
            <a:r>
              <a:rPr lang="nl-NL" dirty="0"/>
              <a:t>Alle </a:t>
            </a:r>
            <a:r>
              <a:rPr lang="nl-NL" dirty="0" err="1"/>
              <a:t>dendrites</a:t>
            </a:r>
            <a:r>
              <a:rPr lang="nl-NL" dirty="0"/>
              <a:t> sturen hun signaal dan naar de nucleus, de ene </a:t>
            </a:r>
            <a:r>
              <a:rPr lang="nl-NL" dirty="0" err="1"/>
              <a:t>dendrite</a:t>
            </a:r>
            <a:r>
              <a:rPr lang="nl-NL" dirty="0"/>
              <a:t> stuurt al een hoger signaal dan de andere, en de nucleus gaat al die signalen combineren, en beslissen of hij gaat ‘</a:t>
            </a:r>
            <a:r>
              <a:rPr lang="nl-NL" dirty="0" err="1"/>
              <a:t>firen</a:t>
            </a:r>
            <a:r>
              <a:rPr lang="nl-NL" dirty="0"/>
              <a:t>’, dus zelf een signaal verder gaat sturen over zijn axon.</a:t>
            </a:r>
          </a:p>
          <a:p>
            <a:r>
              <a:rPr lang="nl-NL" dirty="0"/>
              <a:t>Die axon is dan weer verbonden, via </a:t>
            </a:r>
            <a:r>
              <a:rPr lang="nl-NL" dirty="0" err="1"/>
              <a:t>synapses</a:t>
            </a:r>
            <a:r>
              <a:rPr lang="nl-NL" dirty="0"/>
              <a:t>, met andere </a:t>
            </a:r>
            <a:r>
              <a:rPr lang="nl-NL" dirty="0" err="1"/>
              <a:t>dendrites</a:t>
            </a:r>
            <a:r>
              <a:rPr lang="nl-NL" dirty="0"/>
              <a:t> van andere neuronen. </a:t>
            </a:r>
            <a:endParaRPr lang="nl-BE" dirty="0"/>
          </a:p>
        </p:txBody>
      </p:sp>
    </p:spTree>
    <p:extLst>
      <p:ext uri="{BB962C8B-B14F-4D97-AF65-F5344CB8AC3E}">
        <p14:creationId xmlns:p14="http://schemas.microsoft.com/office/powerpoint/2010/main" val="3206470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58750" indent="0">
              <a:buNone/>
            </a:pPr>
            <a:r>
              <a:rPr lang="nl-NL" sz="1800" b="1" dirty="0"/>
              <a:t>Universal </a:t>
            </a:r>
            <a:r>
              <a:rPr lang="nl-NL" sz="1800" b="1" dirty="0" err="1"/>
              <a:t>approximator</a:t>
            </a:r>
            <a:r>
              <a:rPr lang="nl-NL" sz="1800" b="1" dirty="0"/>
              <a:t>. </a:t>
            </a:r>
          </a:p>
          <a:p>
            <a:endParaRPr lang="nl-NL" dirty="0"/>
          </a:p>
          <a:p>
            <a:endParaRPr lang="nl-NL" dirty="0"/>
          </a:p>
          <a:p>
            <a:endParaRPr lang="nl-NL" dirty="0"/>
          </a:p>
          <a:p>
            <a:r>
              <a:rPr lang="nl-NL" dirty="0"/>
              <a:t>Met zelfs maar 1 </a:t>
            </a:r>
            <a:r>
              <a:rPr lang="nl-NL" dirty="0" err="1"/>
              <a:t>hidden</a:t>
            </a:r>
            <a:r>
              <a:rPr lang="nl-NL" dirty="0"/>
              <a:t> </a:t>
            </a:r>
            <a:r>
              <a:rPr lang="nl-NL" dirty="0" err="1"/>
              <a:t>layer</a:t>
            </a:r>
            <a:r>
              <a:rPr lang="nl-NL" dirty="0"/>
              <a:t>, kan een </a:t>
            </a:r>
            <a:r>
              <a:rPr lang="nl-NL" dirty="0" err="1"/>
              <a:t>neural</a:t>
            </a:r>
            <a:r>
              <a:rPr lang="nl-NL" dirty="0"/>
              <a:t> </a:t>
            </a:r>
            <a:r>
              <a:rPr lang="nl-NL" dirty="0" err="1"/>
              <a:t>network</a:t>
            </a:r>
            <a:r>
              <a:rPr lang="nl-NL" dirty="0"/>
              <a:t> alle mogelijke functies benaderen. Gelijk welke functie. Hoe complex ook. Ok, je gaat een serieus ‘</a:t>
            </a:r>
            <a:r>
              <a:rPr lang="nl-NL" dirty="0" err="1"/>
              <a:t>wide</a:t>
            </a:r>
            <a:r>
              <a:rPr lang="nl-NL" dirty="0"/>
              <a:t>’ </a:t>
            </a:r>
            <a:r>
              <a:rPr lang="nl-NL" dirty="0" err="1"/>
              <a:t>neural</a:t>
            </a:r>
            <a:r>
              <a:rPr lang="nl-NL" dirty="0"/>
              <a:t> netwerk hebben voor een complexe functie (in contrast met </a:t>
            </a:r>
            <a:r>
              <a:rPr lang="nl-NL" dirty="0" err="1"/>
              <a:t>deep</a:t>
            </a:r>
            <a:r>
              <a:rPr lang="nl-NL" dirty="0"/>
              <a:t> </a:t>
            </a:r>
            <a:r>
              <a:rPr lang="nl-NL" dirty="0" err="1"/>
              <a:t>neural</a:t>
            </a:r>
            <a:r>
              <a:rPr lang="nl-NL" dirty="0"/>
              <a:t> net), maar daarom is het misschien wel niet gemakkelijk te trainen, maar in theorie gaat het…</a:t>
            </a:r>
          </a:p>
          <a:p>
            <a:r>
              <a:rPr lang="nl-NL" dirty="0"/>
              <a:t>Alleen…hoe lang duurt het, want meestal is ‘moeilijk gaat ook </a:t>
            </a:r>
            <a:r>
              <a:rPr lang="nl-NL" dirty="0">
                <a:sym typeface="Wingdings" panose="05000000000000000000" pitchFamily="2" charset="2"/>
              </a:rPr>
              <a:t> alleen duurt het verschrikkelijk lang’! </a:t>
            </a:r>
          </a:p>
          <a:p>
            <a:r>
              <a:rPr lang="nl-NL" dirty="0">
                <a:sym typeface="Wingdings" panose="05000000000000000000" pitchFamily="2" charset="2"/>
              </a:rPr>
              <a:t>Daarom gaan we meestal meer </a:t>
            </a:r>
            <a:r>
              <a:rPr lang="nl-NL" dirty="0" err="1">
                <a:sym typeface="Wingdings" panose="05000000000000000000" pitchFamily="2" charset="2"/>
              </a:rPr>
              <a:t>hidden</a:t>
            </a:r>
            <a:r>
              <a:rPr lang="nl-NL" dirty="0">
                <a:sym typeface="Wingdings" panose="05000000000000000000" pitchFamily="2" charset="2"/>
              </a:rPr>
              <a:t> </a:t>
            </a:r>
            <a:r>
              <a:rPr lang="nl-NL" dirty="0" err="1">
                <a:sym typeface="Wingdings" panose="05000000000000000000" pitchFamily="2" charset="2"/>
              </a:rPr>
              <a:t>layers</a:t>
            </a:r>
            <a:r>
              <a:rPr lang="nl-NL" dirty="0">
                <a:sym typeface="Wingdings" panose="05000000000000000000" pitchFamily="2" charset="2"/>
              </a:rPr>
              <a:t> gebruiken. Maar hoe meer </a:t>
            </a:r>
            <a:r>
              <a:rPr lang="nl-NL" dirty="0" err="1">
                <a:sym typeface="Wingdings" panose="05000000000000000000" pitchFamily="2" charset="2"/>
              </a:rPr>
              <a:t>layers</a:t>
            </a:r>
            <a:r>
              <a:rPr lang="nl-NL" dirty="0">
                <a:sym typeface="Wingdings" panose="05000000000000000000" pitchFamily="2" charset="2"/>
              </a:rPr>
              <a:t>, hoe meer problemen met </a:t>
            </a:r>
            <a:r>
              <a:rPr lang="nl-NL" dirty="0" err="1">
                <a:sym typeface="Wingdings" panose="05000000000000000000" pitchFamily="2" charset="2"/>
              </a:rPr>
              <a:t>vanishing</a:t>
            </a:r>
            <a:r>
              <a:rPr lang="nl-NL" dirty="0">
                <a:sym typeface="Wingdings" panose="05000000000000000000" pitchFamily="2" charset="2"/>
              </a:rPr>
              <a:t> </a:t>
            </a:r>
            <a:r>
              <a:rPr lang="nl-NL" dirty="0" err="1">
                <a:sym typeface="Wingdings" panose="05000000000000000000" pitchFamily="2" charset="2"/>
              </a:rPr>
              <a:t>gradients</a:t>
            </a:r>
            <a:r>
              <a:rPr lang="nl-NL" dirty="0">
                <a:sym typeface="Wingdings" panose="05000000000000000000" pitchFamily="2" charset="2"/>
              </a:rPr>
              <a:t>, en hoe meer parameters dat we moeten trainen, dus meer data dat we nodig hebben, ook moeten we veel meer </a:t>
            </a:r>
            <a:r>
              <a:rPr lang="nl-NL" dirty="0" err="1">
                <a:sym typeface="Wingdings" panose="05000000000000000000" pitchFamily="2" charset="2"/>
              </a:rPr>
              <a:t>gradients</a:t>
            </a:r>
            <a:r>
              <a:rPr lang="nl-NL" dirty="0">
                <a:sym typeface="Wingdings" panose="05000000000000000000" pitchFamily="2" charset="2"/>
              </a:rPr>
              <a:t> gaan </a:t>
            </a:r>
            <a:r>
              <a:rPr lang="nl-NL" dirty="0" err="1">
                <a:sym typeface="Wingdings" panose="05000000000000000000" pitchFamily="2" charset="2"/>
              </a:rPr>
              <a:t>berekeken</a:t>
            </a:r>
            <a:r>
              <a:rPr lang="nl-NL" dirty="0">
                <a:sym typeface="Wingdings" panose="05000000000000000000" pitchFamily="2" charset="2"/>
              </a:rPr>
              <a:t> en bijhouden (was een serieuze limitatie tot een 7-8 jaar geleden)…</a:t>
            </a:r>
            <a:endParaRPr lang="nl-BE" dirty="0"/>
          </a:p>
        </p:txBody>
      </p:sp>
    </p:spTree>
    <p:extLst>
      <p:ext uri="{BB962C8B-B14F-4D97-AF65-F5344CB8AC3E}">
        <p14:creationId xmlns:p14="http://schemas.microsoft.com/office/powerpoint/2010/main" val="241808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Idee is om met lagen te werken. En die lagen zijn data </a:t>
            </a:r>
            <a:r>
              <a:rPr lang="nl-NL" dirty="0" err="1"/>
              <a:t>driven</a:t>
            </a:r>
            <a:r>
              <a:rPr lang="nl-NL" dirty="0"/>
              <a:t>. Dus </a:t>
            </a:r>
            <a:r>
              <a:rPr lang="nl-NL" dirty="0" err="1"/>
              <a:t>ipv</a:t>
            </a:r>
            <a:r>
              <a:rPr lang="nl-NL" dirty="0"/>
              <a:t> heel complexe berekening van te voren te berekenen, bv wat die lagen zouden moeten leren, geven we ze data. En we laten ze data per data zelf ontdekken wat er in die data te vinden is. We geven ze dus de </a:t>
            </a:r>
            <a:r>
              <a:rPr lang="nl-NL" dirty="0" err="1"/>
              <a:t>inputs</a:t>
            </a:r>
            <a:r>
              <a:rPr lang="nl-NL" dirty="0"/>
              <a:t>, en de </a:t>
            </a:r>
            <a:r>
              <a:rPr lang="nl-NL" dirty="0" err="1"/>
              <a:t>outputs</a:t>
            </a:r>
            <a:r>
              <a:rPr lang="nl-NL" dirty="0"/>
              <a:t>, en we laten die lagen zelf ontdekken welke eigenschappen in de data interessant zijn, om die output te gaan bekomen… Dus de </a:t>
            </a:r>
            <a:r>
              <a:rPr lang="nl-NL" dirty="0" err="1"/>
              <a:t>mapping</a:t>
            </a:r>
            <a:r>
              <a:rPr lang="nl-NL" dirty="0"/>
              <a:t> tussen input en output gaan ze zelf leren, door een slimme trial </a:t>
            </a:r>
            <a:r>
              <a:rPr lang="nl-NL" dirty="0" err="1"/>
              <a:t>and</a:t>
            </a:r>
            <a:r>
              <a:rPr lang="nl-NL" dirty="0"/>
              <a:t> error methode, en door die error gaan ze het proberen om het de volgende keer iets beter te doen</a:t>
            </a:r>
            <a:endParaRPr lang="nl-BE" dirty="0"/>
          </a:p>
        </p:txBody>
      </p:sp>
    </p:spTree>
    <p:extLst>
      <p:ext uri="{BB962C8B-B14F-4D97-AF65-F5344CB8AC3E}">
        <p14:creationId xmlns:p14="http://schemas.microsoft.com/office/powerpoint/2010/main" val="251351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Het idee achter multiple </a:t>
            </a:r>
            <a:r>
              <a:rPr lang="nl-NL" dirty="0" err="1"/>
              <a:t>layers</a:t>
            </a:r>
            <a:r>
              <a:rPr lang="nl-NL" dirty="0"/>
              <a:t>, is dat iedere </a:t>
            </a:r>
            <a:r>
              <a:rPr lang="nl-NL" dirty="0" err="1"/>
              <a:t>layer</a:t>
            </a:r>
            <a:r>
              <a:rPr lang="nl-NL" dirty="0"/>
              <a:t> een soort van </a:t>
            </a:r>
            <a:r>
              <a:rPr lang="nl-NL" dirty="0" err="1"/>
              <a:t>abstraction</a:t>
            </a:r>
            <a:r>
              <a:rPr lang="nl-NL" dirty="0"/>
              <a:t> is, die een combinatie gaat maken van simpelere begrippen die een vorige laag al ‘geleerd’ heeft. En door die combinatie van simpele structuren, gaat men steeds complexere begrippen begrijpen.</a:t>
            </a:r>
          </a:p>
          <a:p>
            <a:r>
              <a:rPr lang="nl-NL" dirty="0"/>
              <a:t>Dit noemt men een </a:t>
            </a:r>
            <a:r>
              <a:rPr lang="nl-NL" dirty="0" err="1"/>
              <a:t>hierarchical</a:t>
            </a:r>
            <a:r>
              <a:rPr lang="nl-NL" dirty="0"/>
              <a:t> model: omdat je gaat steunen op info die eerdere (vroegere, lagere, simpelere/dommere) lagen u geven</a:t>
            </a:r>
          </a:p>
          <a:p>
            <a:pPr marL="158750" indent="0">
              <a:buNone/>
            </a:pPr>
            <a:endParaRPr lang="nl-BE" dirty="0"/>
          </a:p>
        </p:txBody>
      </p:sp>
    </p:spTree>
    <p:extLst>
      <p:ext uri="{BB962C8B-B14F-4D97-AF65-F5344CB8AC3E}">
        <p14:creationId xmlns:p14="http://schemas.microsoft.com/office/powerpoint/2010/main" val="50078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eachablemachine.withgoogle.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playground.tensorflow.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Calibri"/>
                <a:ea typeface="Calibri"/>
                <a:cs typeface="Calibri"/>
                <a:sym typeface="Calibri"/>
              </a:rPr>
              <a:t>Neural Networks</a:t>
            </a:r>
            <a:endParaRPr>
              <a:latin typeface="Calibri"/>
              <a:ea typeface="Calibri"/>
              <a:cs typeface="Calibri"/>
              <a:sym typeface="Calibri"/>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alibri"/>
                <a:ea typeface="Calibri"/>
                <a:cs typeface="Calibri"/>
                <a:sym typeface="Calibri"/>
              </a:rPr>
              <a:t>Basics</a:t>
            </a:r>
            <a:endParaRPr dirty="0">
              <a:latin typeface="Calibri"/>
              <a:ea typeface="Calibri"/>
              <a:cs typeface="Calibri"/>
              <a:sym typeface="Calibri"/>
            </a:endParaRPr>
          </a:p>
        </p:txBody>
      </p:sp>
      <p:pic>
        <p:nvPicPr>
          <p:cNvPr id="56" name="Google Shape;56;p13"/>
          <p:cNvPicPr preferRelativeResize="0"/>
          <p:nvPr/>
        </p:nvPicPr>
        <p:blipFill>
          <a:blip r:embed="rId3">
            <a:alphaModFix/>
          </a:blip>
          <a:stretch>
            <a:fillRect/>
          </a:stretch>
        </p:blipFill>
        <p:spPr>
          <a:xfrm>
            <a:off x="2873672" y="4386150"/>
            <a:ext cx="3396656" cy="452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EFEBE7-EB5C-40B2-A0C8-9C6FE13F89CF}"/>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CD1C2596-5C94-4B8F-B401-C547E2875B32}"/>
              </a:ext>
            </a:extLst>
          </p:cNvPr>
          <p:cNvPicPr>
            <a:picLocks noChangeAspect="1"/>
          </p:cNvPicPr>
          <p:nvPr/>
        </p:nvPicPr>
        <p:blipFill>
          <a:blip r:embed="rId2"/>
          <a:stretch>
            <a:fillRect/>
          </a:stretch>
        </p:blipFill>
        <p:spPr>
          <a:xfrm>
            <a:off x="-185530" y="-91987"/>
            <a:ext cx="9329530" cy="5223596"/>
          </a:xfrm>
          <a:prstGeom prst="rect">
            <a:avLst/>
          </a:prstGeom>
        </p:spPr>
      </p:pic>
    </p:spTree>
    <p:extLst>
      <p:ext uri="{BB962C8B-B14F-4D97-AF65-F5344CB8AC3E}">
        <p14:creationId xmlns:p14="http://schemas.microsoft.com/office/powerpoint/2010/main" val="3657234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0027A50-D278-4F20-A0F8-65E6CB786726}"/>
              </a:ext>
            </a:extLst>
          </p:cNvPr>
          <p:cNvPicPr>
            <a:picLocks noChangeAspect="1"/>
          </p:cNvPicPr>
          <p:nvPr/>
        </p:nvPicPr>
        <p:blipFill>
          <a:blip r:embed="rId3"/>
          <a:stretch>
            <a:fillRect/>
          </a:stretch>
        </p:blipFill>
        <p:spPr>
          <a:xfrm>
            <a:off x="1007165" y="-20236"/>
            <a:ext cx="7089913" cy="5155066"/>
          </a:xfrm>
          <a:prstGeom prst="rect">
            <a:avLst/>
          </a:prstGeom>
        </p:spPr>
      </p:pic>
    </p:spTree>
    <p:extLst>
      <p:ext uri="{BB962C8B-B14F-4D97-AF65-F5344CB8AC3E}">
        <p14:creationId xmlns:p14="http://schemas.microsoft.com/office/powerpoint/2010/main" val="702891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582AD-396B-45DD-8D33-CDB8E1AC6F14}"/>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219B3D62-FA87-42DC-8D5B-74A220BE01CC}"/>
              </a:ext>
            </a:extLst>
          </p:cNvPr>
          <p:cNvPicPr>
            <a:picLocks noChangeAspect="1"/>
          </p:cNvPicPr>
          <p:nvPr/>
        </p:nvPicPr>
        <p:blipFill>
          <a:blip r:embed="rId2"/>
          <a:stretch>
            <a:fillRect/>
          </a:stretch>
        </p:blipFill>
        <p:spPr>
          <a:xfrm>
            <a:off x="0" y="11891"/>
            <a:ext cx="9144000" cy="5119718"/>
          </a:xfrm>
          <a:prstGeom prst="rect">
            <a:avLst/>
          </a:prstGeom>
        </p:spPr>
      </p:pic>
    </p:spTree>
    <p:extLst>
      <p:ext uri="{BB962C8B-B14F-4D97-AF65-F5344CB8AC3E}">
        <p14:creationId xmlns:p14="http://schemas.microsoft.com/office/powerpoint/2010/main" val="1320138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C8F523-D6C6-432A-85A9-B53F0A226AAC}"/>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4E0C59BC-CB7F-4F93-B3B9-E67E47CD257A}"/>
              </a:ext>
            </a:extLst>
          </p:cNvPr>
          <p:cNvPicPr>
            <a:picLocks noChangeAspect="1"/>
          </p:cNvPicPr>
          <p:nvPr/>
        </p:nvPicPr>
        <p:blipFill>
          <a:blip r:embed="rId3"/>
          <a:stretch>
            <a:fillRect/>
          </a:stretch>
        </p:blipFill>
        <p:spPr>
          <a:xfrm>
            <a:off x="0" y="177637"/>
            <a:ext cx="9144000" cy="4788226"/>
          </a:xfrm>
          <a:prstGeom prst="rect">
            <a:avLst/>
          </a:prstGeom>
        </p:spPr>
      </p:pic>
    </p:spTree>
    <p:extLst>
      <p:ext uri="{BB962C8B-B14F-4D97-AF65-F5344CB8AC3E}">
        <p14:creationId xmlns:p14="http://schemas.microsoft.com/office/powerpoint/2010/main" val="1982723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76769B53-3A7B-4D23-A9A6-FADE905924E3}"/>
              </a:ext>
            </a:extLst>
          </p:cNvPr>
          <p:cNvPicPr>
            <a:picLocks noChangeAspect="1"/>
          </p:cNvPicPr>
          <p:nvPr/>
        </p:nvPicPr>
        <p:blipFill>
          <a:blip r:embed="rId3"/>
          <a:stretch>
            <a:fillRect/>
          </a:stretch>
        </p:blipFill>
        <p:spPr>
          <a:xfrm>
            <a:off x="-26505" y="0"/>
            <a:ext cx="4205400" cy="2354600"/>
          </a:xfrm>
          <a:prstGeom prst="rect">
            <a:avLst/>
          </a:prstGeom>
        </p:spPr>
      </p:pic>
      <p:pic>
        <p:nvPicPr>
          <p:cNvPr id="4" name="Afbeelding 3">
            <a:extLst>
              <a:ext uri="{FF2B5EF4-FFF2-40B4-BE49-F238E27FC236}">
                <a16:creationId xmlns:a16="http://schemas.microsoft.com/office/drawing/2014/main" id="{E997AC69-670D-4948-9FE6-F91CB2973AF5}"/>
              </a:ext>
            </a:extLst>
          </p:cNvPr>
          <p:cNvPicPr>
            <a:picLocks noChangeAspect="1"/>
          </p:cNvPicPr>
          <p:nvPr/>
        </p:nvPicPr>
        <p:blipFill>
          <a:blip r:embed="rId4"/>
          <a:stretch>
            <a:fillRect/>
          </a:stretch>
        </p:blipFill>
        <p:spPr>
          <a:xfrm>
            <a:off x="4938600" y="58538"/>
            <a:ext cx="4205400" cy="2354600"/>
          </a:xfrm>
          <a:prstGeom prst="rect">
            <a:avLst/>
          </a:prstGeom>
        </p:spPr>
      </p:pic>
      <p:pic>
        <p:nvPicPr>
          <p:cNvPr id="5" name="Afbeelding 4">
            <a:extLst>
              <a:ext uri="{FF2B5EF4-FFF2-40B4-BE49-F238E27FC236}">
                <a16:creationId xmlns:a16="http://schemas.microsoft.com/office/drawing/2014/main" id="{8AE81B14-CC8E-46BC-BFF0-D262B42ACACD}"/>
              </a:ext>
            </a:extLst>
          </p:cNvPr>
          <p:cNvPicPr>
            <a:picLocks noChangeAspect="1"/>
          </p:cNvPicPr>
          <p:nvPr/>
        </p:nvPicPr>
        <p:blipFill>
          <a:blip r:embed="rId5"/>
          <a:stretch>
            <a:fillRect/>
          </a:stretch>
        </p:blipFill>
        <p:spPr>
          <a:xfrm>
            <a:off x="-26505" y="2808560"/>
            <a:ext cx="4205400" cy="2354600"/>
          </a:xfrm>
          <a:prstGeom prst="rect">
            <a:avLst/>
          </a:prstGeom>
        </p:spPr>
      </p:pic>
      <p:pic>
        <p:nvPicPr>
          <p:cNvPr id="6" name="Afbeelding 5">
            <a:extLst>
              <a:ext uri="{FF2B5EF4-FFF2-40B4-BE49-F238E27FC236}">
                <a16:creationId xmlns:a16="http://schemas.microsoft.com/office/drawing/2014/main" id="{DECCE870-87F4-4977-976E-859FA715AE83}"/>
              </a:ext>
            </a:extLst>
          </p:cNvPr>
          <p:cNvPicPr>
            <a:picLocks noChangeAspect="1"/>
          </p:cNvPicPr>
          <p:nvPr/>
        </p:nvPicPr>
        <p:blipFill>
          <a:blip r:embed="rId6"/>
          <a:stretch>
            <a:fillRect/>
          </a:stretch>
        </p:blipFill>
        <p:spPr>
          <a:xfrm>
            <a:off x="4938600" y="2808560"/>
            <a:ext cx="4205400" cy="2354600"/>
          </a:xfrm>
          <a:prstGeom prst="rect">
            <a:avLst/>
          </a:prstGeom>
        </p:spPr>
      </p:pic>
    </p:spTree>
    <p:extLst>
      <p:ext uri="{BB962C8B-B14F-4D97-AF65-F5344CB8AC3E}">
        <p14:creationId xmlns:p14="http://schemas.microsoft.com/office/powerpoint/2010/main" val="784536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E77FBBC-008F-4D8C-8D70-6B1562CFC38A}"/>
              </a:ext>
            </a:extLst>
          </p:cNvPr>
          <p:cNvPicPr>
            <a:picLocks noChangeAspect="1"/>
          </p:cNvPicPr>
          <p:nvPr/>
        </p:nvPicPr>
        <p:blipFill>
          <a:blip r:embed="rId2"/>
          <a:stretch>
            <a:fillRect/>
          </a:stretch>
        </p:blipFill>
        <p:spPr>
          <a:xfrm>
            <a:off x="0" y="0"/>
            <a:ext cx="4938600" cy="2765118"/>
          </a:xfrm>
          <a:prstGeom prst="rect">
            <a:avLst/>
          </a:prstGeom>
        </p:spPr>
      </p:pic>
      <p:pic>
        <p:nvPicPr>
          <p:cNvPr id="4" name="Afbeelding 3">
            <a:extLst>
              <a:ext uri="{FF2B5EF4-FFF2-40B4-BE49-F238E27FC236}">
                <a16:creationId xmlns:a16="http://schemas.microsoft.com/office/drawing/2014/main" id="{8F7B623F-473C-46F8-B426-E60175F33A6B}"/>
              </a:ext>
            </a:extLst>
          </p:cNvPr>
          <p:cNvPicPr>
            <a:picLocks noChangeAspect="1"/>
          </p:cNvPicPr>
          <p:nvPr/>
        </p:nvPicPr>
        <p:blipFill>
          <a:blip r:embed="rId3"/>
          <a:stretch>
            <a:fillRect/>
          </a:stretch>
        </p:blipFill>
        <p:spPr>
          <a:xfrm>
            <a:off x="4205400" y="1921565"/>
            <a:ext cx="4938600" cy="2765118"/>
          </a:xfrm>
          <a:prstGeom prst="rect">
            <a:avLst/>
          </a:prstGeom>
        </p:spPr>
      </p:pic>
    </p:spTree>
    <p:extLst>
      <p:ext uri="{BB962C8B-B14F-4D97-AF65-F5344CB8AC3E}">
        <p14:creationId xmlns:p14="http://schemas.microsoft.com/office/powerpoint/2010/main" val="1541550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053E0A-77CC-4D28-8934-BED3622FA891}"/>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F3573B12-62A7-42E2-8194-3EB512D2347C}"/>
              </a:ext>
            </a:extLst>
          </p:cNvPr>
          <p:cNvPicPr>
            <a:picLocks noChangeAspect="1"/>
          </p:cNvPicPr>
          <p:nvPr/>
        </p:nvPicPr>
        <p:blipFill>
          <a:blip r:embed="rId3"/>
          <a:stretch>
            <a:fillRect/>
          </a:stretch>
        </p:blipFill>
        <p:spPr>
          <a:xfrm>
            <a:off x="0" y="128958"/>
            <a:ext cx="9144000" cy="4885584"/>
          </a:xfrm>
          <a:prstGeom prst="rect">
            <a:avLst/>
          </a:prstGeom>
        </p:spPr>
      </p:pic>
    </p:spTree>
    <p:extLst>
      <p:ext uri="{BB962C8B-B14F-4D97-AF65-F5344CB8AC3E}">
        <p14:creationId xmlns:p14="http://schemas.microsoft.com/office/powerpoint/2010/main" val="3864963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7302C1-5083-488A-A50C-C6535316CF23}"/>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385422C5-ED5E-46B5-A95C-D29BC6751FF3}"/>
              </a:ext>
            </a:extLst>
          </p:cNvPr>
          <p:cNvPicPr>
            <a:picLocks noChangeAspect="1"/>
          </p:cNvPicPr>
          <p:nvPr/>
        </p:nvPicPr>
        <p:blipFill>
          <a:blip r:embed="rId3"/>
          <a:stretch>
            <a:fillRect/>
          </a:stretch>
        </p:blipFill>
        <p:spPr>
          <a:xfrm>
            <a:off x="818097" y="0"/>
            <a:ext cx="7507805" cy="5143500"/>
          </a:xfrm>
          <a:prstGeom prst="rect">
            <a:avLst/>
          </a:prstGeom>
        </p:spPr>
      </p:pic>
    </p:spTree>
    <p:extLst>
      <p:ext uri="{BB962C8B-B14F-4D97-AF65-F5344CB8AC3E}">
        <p14:creationId xmlns:p14="http://schemas.microsoft.com/office/powerpoint/2010/main" val="478417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89599D-0F3F-4C0C-8DA3-11F2E5772554}"/>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B1F9856C-4293-43A5-86C8-26BA4E5FB40F}"/>
              </a:ext>
            </a:extLst>
          </p:cNvPr>
          <p:cNvPicPr>
            <a:picLocks noChangeAspect="1"/>
          </p:cNvPicPr>
          <p:nvPr/>
        </p:nvPicPr>
        <p:blipFill>
          <a:blip r:embed="rId3"/>
          <a:stretch>
            <a:fillRect/>
          </a:stretch>
        </p:blipFill>
        <p:spPr>
          <a:xfrm>
            <a:off x="168359" y="0"/>
            <a:ext cx="8807282" cy="5143500"/>
          </a:xfrm>
          <a:prstGeom prst="rect">
            <a:avLst/>
          </a:prstGeom>
        </p:spPr>
      </p:pic>
    </p:spTree>
    <p:extLst>
      <p:ext uri="{BB962C8B-B14F-4D97-AF65-F5344CB8AC3E}">
        <p14:creationId xmlns:p14="http://schemas.microsoft.com/office/powerpoint/2010/main" val="258771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8F4CDC-5BF9-430E-A3B6-E0C72D264EA8}"/>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FFC0442C-440B-4408-A86D-D5E1340BF5FB}"/>
              </a:ext>
            </a:extLst>
          </p:cNvPr>
          <p:cNvPicPr>
            <a:picLocks noChangeAspect="1"/>
          </p:cNvPicPr>
          <p:nvPr/>
        </p:nvPicPr>
        <p:blipFill>
          <a:blip r:embed="rId3"/>
          <a:stretch>
            <a:fillRect/>
          </a:stretch>
        </p:blipFill>
        <p:spPr>
          <a:xfrm>
            <a:off x="0" y="11891"/>
            <a:ext cx="9144000" cy="5119718"/>
          </a:xfrm>
          <a:prstGeom prst="rect">
            <a:avLst/>
          </a:prstGeom>
        </p:spPr>
      </p:pic>
    </p:spTree>
    <p:extLst>
      <p:ext uri="{BB962C8B-B14F-4D97-AF65-F5344CB8AC3E}">
        <p14:creationId xmlns:p14="http://schemas.microsoft.com/office/powerpoint/2010/main" val="390710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996818-2D26-4290-AC31-B03D1C2B3044}"/>
              </a:ext>
            </a:extLst>
          </p:cNvPr>
          <p:cNvSpPr>
            <a:spLocks noGrp="1"/>
          </p:cNvSpPr>
          <p:nvPr>
            <p:ph type="title"/>
          </p:nvPr>
        </p:nvSpPr>
        <p:spPr>
          <a:xfrm>
            <a:off x="311700" y="0"/>
            <a:ext cx="8520600" cy="841800"/>
          </a:xfrm>
        </p:spPr>
        <p:txBody>
          <a:bodyPr/>
          <a:lstStyle/>
          <a:p>
            <a:r>
              <a:rPr lang="nl-NL" dirty="0"/>
              <a:t>ML  = Data </a:t>
            </a:r>
            <a:r>
              <a:rPr lang="nl-NL" dirty="0" err="1"/>
              <a:t>Driven</a:t>
            </a:r>
            <a:endParaRPr lang="nl-BE" dirty="0"/>
          </a:p>
        </p:txBody>
      </p:sp>
      <p:pic>
        <p:nvPicPr>
          <p:cNvPr id="3" name="Afbeelding 2">
            <a:extLst>
              <a:ext uri="{FF2B5EF4-FFF2-40B4-BE49-F238E27FC236}">
                <a16:creationId xmlns:a16="http://schemas.microsoft.com/office/drawing/2014/main" id="{8AF23D6C-7E34-4C9E-8521-08292B093C79}"/>
              </a:ext>
            </a:extLst>
          </p:cNvPr>
          <p:cNvPicPr>
            <a:picLocks noChangeAspect="1"/>
          </p:cNvPicPr>
          <p:nvPr/>
        </p:nvPicPr>
        <p:blipFill>
          <a:blip r:embed="rId3"/>
          <a:stretch>
            <a:fillRect/>
          </a:stretch>
        </p:blipFill>
        <p:spPr>
          <a:xfrm>
            <a:off x="0" y="1464135"/>
            <a:ext cx="9144000" cy="3785383"/>
          </a:xfrm>
          <a:prstGeom prst="rect">
            <a:avLst/>
          </a:prstGeom>
        </p:spPr>
      </p:pic>
      <p:sp>
        <p:nvSpPr>
          <p:cNvPr id="4" name="Titel 1">
            <a:extLst>
              <a:ext uri="{FF2B5EF4-FFF2-40B4-BE49-F238E27FC236}">
                <a16:creationId xmlns:a16="http://schemas.microsoft.com/office/drawing/2014/main" id="{2B3517E8-75A2-4DC3-A8F8-4584D7B6079E}"/>
              </a:ext>
            </a:extLst>
          </p:cNvPr>
          <p:cNvSpPr txBox="1">
            <a:spLocks/>
          </p:cNvSpPr>
          <p:nvPr/>
        </p:nvSpPr>
        <p:spPr>
          <a:xfrm>
            <a:off x="-1" y="841800"/>
            <a:ext cx="9143999"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nl-BE">
                <a:hlinkClick r:id="rId4"/>
              </a:rPr>
              <a:t>https://teachablemachine.withgoogle.com/</a:t>
            </a:r>
            <a:endParaRPr lang="nl-BE" dirty="0"/>
          </a:p>
        </p:txBody>
      </p:sp>
    </p:spTree>
    <p:extLst>
      <p:ext uri="{BB962C8B-B14F-4D97-AF65-F5344CB8AC3E}">
        <p14:creationId xmlns:p14="http://schemas.microsoft.com/office/powerpoint/2010/main" val="4019507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A5E2B1D-1DA3-457C-B422-E16662E79777}"/>
              </a:ext>
            </a:extLst>
          </p:cNvPr>
          <p:cNvPicPr>
            <a:picLocks noChangeAspect="1"/>
          </p:cNvPicPr>
          <p:nvPr/>
        </p:nvPicPr>
        <p:blipFill>
          <a:blip r:embed="rId2"/>
          <a:stretch>
            <a:fillRect/>
          </a:stretch>
        </p:blipFill>
        <p:spPr>
          <a:xfrm>
            <a:off x="1034997" y="0"/>
            <a:ext cx="7074006" cy="5143500"/>
          </a:xfrm>
          <a:prstGeom prst="rect">
            <a:avLst/>
          </a:prstGeom>
        </p:spPr>
      </p:pic>
    </p:spTree>
    <p:extLst>
      <p:ext uri="{BB962C8B-B14F-4D97-AF65-F5344CB8AC3E}">
        <p14:creationId xmlns:p14="http://schemas.microsoft.com/office/powerpoint/2010/main" val="2185358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673F3-A20D-4878-9F60-08667F73DE32}"/>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831819BB-0106-40B1-BB89-1CD53982CDBB}"/>
              </a:ext>
            </a:extLst>
          </p:cNvPr>
          <p:cNvPicPr>
            <a:picLocks noChangeAspect="1"/>
          </p:cNvPicPr>
          <p:nvPr/>
        </p:nvPicPr>
        <p:blipFill>
          <a:blip r:embed="rId2"/>
          <a:stretch>
            <a:fillRect/>
          </a:stretch>
        </p:blipFill>
        <p:spPr>
          <a:xfrm>
            <a:off x="0" y="11891"/>
            <a:ext cx="9144000" cy="5119718"/>
          </a:xfrm>
          <a:prstGeom prst="rect">
            <a:avLst/>
          </a:prstGeom>
        </p:spPr>
      </p:pic>
    </p:spTree>
    <p:extLst>
      <p:ext uri="{BB962C8B-B14F-4D97-AF65-F5344CB8AC3E}">
        <p14:creationId xmlns:p14="http://schemas.microsoft.com/office/powerpoint/2010/main" val="50979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6CCB5-F560-405E-B88F-F0B511A71D41}"/>
              </a:ext>
            </a:extLst>
          </p:cNvPr>
          <p:cNvSpPr>
            <a:spLocks noGrp="1"/>
          </p:cNvSpPr>
          <p:nvPr>
            <p:ph type="title"/>
          </p:nvPr>
        </p:nvSpPr>
        <p:spPr>
          <a:xfrm>
            <a:off x="311700" y="118850"/>
            <a:ext cx="8520600" cy="841800"/>
          </a:xfrm>
        </p:spPr>
        <p:txBody>
          <a:bodyPr/>
          <a:lstStyle/>
          <a:p>
            <a:r>
              <a:rPr lang="nl-NL" dirty="0"/>
              <a:t>How well </a:t>
            </a:r>
            <a:r>
              <a:rPr lang="nl-NL" dirty="0" err="1"/>
              <a:t>did</a:t>
            </a:r>
            <a:r>
              <a:rPr lang="nl-NL" dirty="0"/>
              <a:t> we do? </a:t>
            </a:r>
            <a:r>
              <a:rPr lang="nl-NL" dirty="0">
                <a:sym typeface="Wingdings" panose="05000000000000000000" pitchFamily="2" charset="2"/>
              </a:rPr>
              <a:t> </a:t>
            </a:r>
            <a:r>
              <a:rPr lang="nl-NL" dirty="0" err="1">
                <a:sym typeface="Wingdings" panose="05000000000000000000" pitchFamily="2" charset="2"/>
              </a:rPr>
              <a:t>Regression</a:t>
            </a:r>
            <a:endParaRPr lang="nl-BE" dirty="0"/>
          </a:p>
        </p:txBody>
      </p:sp>
      <p:pic>
        <p:nvPicPr>
          <p:cNvPr id="5124" name="Picture 4" descr="Afbeeldingsresultaat voor mse loss">
            <a:extLst>
              <a:ext uri="{FF2B5EF4-FFF2-40B4-BE49-F238E27FC236}">
                <a16:creationId xmlns:a16="http://schemas.microsoft.com/office/drawing/2014/main" id="{DABD85E7-9319-4163-BF26-74AE06CA6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209040"/>
            <a:ext cx="2995359" cy="294894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fbeeldingsresultaat voor mse loss">
            <a:extLst>
              <a:ext uri="{FF2B5EF4-FFF2-40B4-BE49-F238E27FC236}">
                <a16:creationId xmlns:a16="http://schemas.microsoft.com/office/drawing/2014/main" id="{D0EB9BAD-9D01-4D9E-A0FC-DAB6FD0872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749" y="1437640"/>
            <a:ext cx="5164251" cy="226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09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6CCB5-F560-405E-B88F-F0B511A71D41}"/>
              </a:ext>
            </a:extLst>
          </p:cNvPr>
          <p:cNvSpPr>
            <a:spLocks noGrp="1"/>
          </p:cNvSpPr>
          <p:nvPr>
            <p:ph type="title"/>
          </p:nvPr>
        </p:nvSpPr>
        <p:spPr>
          <a:xfrm>
            <a:off x="311700" y="118850"/>
            <a:ext cx="8520600" cy="841800"/>
          </a:xfrm>
        </p:spPr>
        <p:txBody>
          <a:bodyPr/>
          <a:lstStyle/>
          <a:p>
            <a:r>
              <a:rPr lang="nl-NL" dirty="0"/>
              <a:t>How well </a:t>
            </a:r>
            <a:r>
              <a:rPr lang="nl-NL" dirty="0" err="1"/>
              <a:t>did</a:t>
            </a:r>
            <a:r>
              <a:rPr lang="nl-NL" dirty="0"/>
              <a:t> we do? </a:t>
            </a:r>
            <a:r>
              <a:rPr lang="nl-NL" dirty="0">
                <a:sym typeface="Wingdings" panose="05000000000000000000" pitchFamily="2" charset="2"/>
              </a:rPr>
              <a:t> </a:t>
            </a:r>
            <a:r>
              <a:rPr lang="nl-NL" dirty="0" err="1">
                <a:sym typeface="Wingdings" panose="05000000000000000000" pitchFamily="2" charset="2"/>
              </a:rPr>
              <a:t>Classification</a:t>
            </a:r>
            <a:endParaRPr lang="nl-BE" dirty="0"/>
          </a:p>
        </p:txBody>
      </p:sp>
      <p:pic>
        <p:nvPicPr>
          <p:cNvPr id="3" name="Afbeelding 2">
            <a:extLst>
              <a:ext uri="{FF2B5EF4-FFF2-40B4-BE49-F238E27FC236}">
                <a16:creationId xmlns:a16="http://schemas.microsoft.com/office/drawing/2014/main" id="{651EA40F-B1C3-4799-AEE2-A193EE14AB53}"/>
              </a:ext>
            </a:extLst>
          </p:cNvPr>
          <p:cNvPicPr>
            <a:picLocks noChangeAspect="1"/>
          </p:cNvPicPr>
          <p:nvPr/>
        </p:nvPicPr>
        <p:blipFill>
          <a:blip r:embed="rId3"/>
          <a:stretch>
            <a:fillRect/>
          </a:stretch>
        </p:blipFill>
        <p:spPr>
          <a:xfrm>
            <a:off x="954156" y="1167264"/>
            <a:ext cx="7235687" cy="3707173"/>
          </a:xfrm>
          <a:prstGeom prst="rect">
            <a:avLst/>
          </a:prstGeom>
        </p:spPr>
      </p:pic>
    </p:spTree>
    <p:extLst>
      <p:ext uri="{BB962C8B-B14F-4D97-AF65-F5344CB8AC3E}">
        <p14:creationId xmlns:p14="http://schemas.microsoft.com/office/powerpoint/2010/main" val="1983424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96697D-F1D7-44C3-9562-93859799D582}"/>
              </a:ext>
            </a:extLst>
          </p:cNvPr>
          <p:cNvSpPr>
            <a:spLocks noGrp="1"/>
          </p:cNvSpPr>
          <p:nvPr>
            <p:ph type="title"/>
          </p:nvPr>
        </p:nvSpPr>
        <p:spPr>
          <a:xfrm>
            <a:off x="139422" y="96763"/>
            <a:ext cx="8520600" cy="841800"/>
          </a:xfrm>
        </p:spPr>
        <p:txBody>
          <a:bodyPr/>
          <a:lstStyle/>
          <a:p>
            <a:r>
              <a:rPr lang="nl-NL" dirty="0"/>
              <a:t>Hoe minimum </a:t>
            </a:r>
            <a:r>
              <a:rPr lang="nl-NL" dirty="0" err="1"/>
              <a:t>loss</a:t>
            </a:r>
            <a:r>
              <a:rPr lang="nl-NL" dirty="0"/>
              <a:t> vinden </a:t>
            </a:r>
            <a:r>
              <a:rPr lang="nl-NL" dirty="0">
                <a:sym typeface="Wingdings" panose="05000000000000000000" pitchFamily="2" charset="2"/>
              </a:rPr>
              <a:t> </a:t>
            </a:r>
            <a:r>
              <a:rPr lang="nl-NL" dirty="0" err="1">
                <a:sym typeface="Wingdings" panose="05000000000000000000" pitchFamily="2" charset="2"/>
              </a:rPr>
              <a:t>gradient</a:t>
            </a:r>
            <a:r>
              <a:rPr lang="nl-NL" dirty="0">
                <a:sym typeface="Wingdings" panose="05000000000000000000" pitchFamily="2" charset="2"/>
              </a:rPr>
              <a:t> nemen</a:t>
            </a:r>
            <a:r>
              <a:rPr lang="nl-NL" dirty="0"/>
              <a:t> </a:t>
            </a:r>
            <a:endParaRPr lang="nl-BE" dirty="0"/>
          </a:p>
        </p:txBody>
      </p:sp>
      <p:pic>
        <p:nvPicPr>
          <p:cNvPr id="3" name="Afbeelding 2">
            <a:extLst>
              <a:ext uri="{FF2B5EF4-FFF2-40B4-BE49-F238E27FC236}">
                <a16:creationId xmlns:a16="http://schemas.microsoft.com/office/drawing/2014/main" id="{AB79A788-696A-4D09-8566-082EE3CC63FD}"/>
              </a:ext>
            </a:extLst>
          </p:cNvPr>
          <p:cNvPicPr>
            <a:picLocks noChangeAspect="1"/>
          </p:cNvPicPr>
          <p:nvPr/>
        </p:nvPicPr>
        <p:blipFill>
          <a:blip r:embed="rId3"/>
          <a:stretch>
            <a:fillRect/>
          </a:stretch>
        </p:blipFill>
        <p:spPr>
          <a:xfrm>
            <a:off x="740699" y="1397166"/>
            <a:ext cx="7662601" cy="3557634"/>
          </a:xfrm>
          <a:prstGeom prst="rect">
            <a:avLst/>
          </a:prstGeom>
        </p:spPr>
      </p:pic>
    </p:spTree>
    <p:extLst>
      <p:ext uri="{BB962C8B-B14F-4D97-AF65-F5344CB8AC3E}">
        <p14:creationId xmlns:p14="http://schemas.microsoft.com/office/powerpoint/2010/main" val="48975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9AC60-610A-4D16-B0F5-1ED91B4455CA}"/>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8B276B8A-CC22-4BD0-9D6E-3695C27F6E62}"/>
              </a:ext>
            </a:extLst>
          </p:cNvPr>
          <p:cNvPicPr>
            <a:picLocks noChangeAspect="1"/>
          </p:cNvPicPr>
          <p:nvPr/>
        </p:nvPicPr>
        <p:blipFill>
          <a:blip r:embed="rId2"/>
          <a:stretch>
            <a:fillRect/>
          </a:stretch>
        </p:blipFill>
        <p:spPr>
          <a:xfrm>
            <a:off x="-21238" y="0"/>
            <a:ext cx="9186476" cy="5143500"/>
          </a:xfrm>
          <a:prstGeom prst="rect">
            <a:avLst/>
          </a:prstGeom>
        </p:spPr>
      </p:pic>
    </p:spTree>
    <p:extLst>
      <p:ext uri="{BB962C8B-B14F-4D97-AF65-F5344CB8AC3E}">
        <p14:creationId xmlns:p14="http://schemas.microsoft.com/office/powerpoint/2010/main" val="2624814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82E8584-A3E8-4AE8-B7FE-7B2DA52E504E}"/>
              </a:ext>
            </a:extLst>
          </p:cNvPr>
          <p:cNvPicPr>
            <a:picLocks noChangeAspect="1"/>
          </p:cNvPicPr>
          <p:nvPr/>
        </p:nvPicPr>
        <p:blipFill>
          <a:blip r:embed="rId2"/>
          <a:stretch>
            <a:fillRect/>
          </a:stretch>
        </p:blipFill>
        <p:spPr>
          <a:xfrm>
            <a:off x="1205948" y="6144"/>
            <a:ext cx="6745355" cy="5141314"/>
          </a:xfrm>
          <a:prstGeom prst="rect">
            <a:avLst/>
          </a:prstGeom>
        </p:spPr>
      </p:pic>
    </p:spTree>
    <p:extLst>
      <p:ext uri="{BB962C8B-B14F-4D97-AF65-F5344CB8AC3E}">
        <p14:creationId xmlns:p14="http://schemas.microsoft.com/office/powerpoint/2010/main" val="643625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281E42-1567-4CA7-97D9-C06C85684928}"/>
              </a:ext>
            </a:extLst>
          </p:cNvPr>
          <p:cNvSpPr>
            <a:spLocks noGrp="1"/>
          </p:cNvSpPr>
          <p:nvPr>
            <p:ph type="title"/>
          </p:nvPr>
        </p:nvSpPr>
        <p:spPr/>
        <p:txBody>
          <a:bodyPr/>
          <a:lstStyle/>
          <a:p>
            <a:endParaRPr lang="nl-BE"/>
          </a:p>
        </p:txBody>
      </p:sp>
      <p:pic>
        <p:nvPicPr>
          <p:cNvPr id="3074" name="Picture 2" descr="Afbeeldingsresultaat voor dj mixing board">
            <a:extLst>
              <a:ext uri="{FF2B5EF4-FFF2-40B4-BE49-F238E27FC236}">
                <a16:creationId xmlns:a16="http://schemas.microsoft.com/office/drawing/2014/main" id="{6F4032D0-7824-4391-9CF7-435D86025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958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48500-19F0-4237-8140-14866A54E5E5}"/>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3E18766E-AE25-48C5-978D-E9A18C760CB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023529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AD91DE-75D5-4FB2-8DEC-0C969D46D3C7}"/>
              </a:ext>
            </a:extLst>
          </p:cNvPr>
          <p:cNvSpPr>
            <a:spLocks noGrp="1"/>
          </p:cNvSpPr>
          <p:nvPr>
            <p:ph type="title"/>
          </p:nvPr>
        </p:nvSpPr>
        <p:spPr/>
        <p:txBody>
          <a:bodyPr/>
          <a:lstStyle/>
          <a:p>
            <a:endParaRPr lang="nl-BE"/>
          </a:p>
        </p:txBody>
      </p:sp>
      <p:pic>
        <p:nvPicPr>
          <p:cNvPr id="4" name="Afbeelding 3">
            <a:extLst>
              <a:ext uri="{FF2B5EF4-FFF2-40B4-BE49-F238E27FC236}">
                <a16:creationId xmlns:a16="http://schemas.microsoft.com/office/drawing/2014/main" id="{7E77710A-B112-4419-8E7C-906BDFAC7DCD}"/>
              </a:ext>
            </a:extLst>
          </p:cNvPr>
          <p:cNvPicPr>
            <a:picLocks noChangeAspect="1"/>
          </p:cNvPicPr>
          <p:nvPr/>
        </p:nvPicPr>
        <p:blipFill>
          <a:blip r:embed="rId2"/>
          <a:stretch>
            <a:fillRect/>
          </a:stretch>
        </p:blipFill>
        <p:spPr>
          <a:xfrm>
            <a:off x="0" y="-1"/>
            <a:ext cx="9165238" cy="5131609"/>
          </a:xfrm>
          <a:prstGeom prst="rect">
            <a:avLst/>
          </a:prstGeom>
        </p:spPr>
      </p:pic>
    </p:spTree>
    <p:extLst>
      <p:ext uri="{BB962C8B-B14F-4D97-AF65-F5344CB8AC3E}">
        <p14:creationId xmlns:p14="http://schemas.microsoft.com/office/powerpoint/2010/main" val="1076191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beeldingsresultaat voor neural network swiss army knife">
            <a:extLst>
              <a:ext uri="{FF2B5EF4-FFF2-40B4-BE49-F238E27FC236}">
                <a16:creationId xmlns:a16="http://schemas.microsoft.com/office/drawing/2014/main" id="{FD5EB1C5-4BD1-4885-A4CF-F207FE913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61" y="0"/>
            <a:ext cx="77200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891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0B3F18-F987-4FBE-AEB3-DEF53032F0C7}"/>
              </a:ext>
            </a:extLst>
          </p:cNvPr>
          <p:cNvSpPr>
            <a:spLocks noGrp="1"/>
          </p:cNvSpPr>
          <p:nvPr>
            <p:ph type="title"/>
          </p:nvPr>
        </p:nvSpPr>
        <p:spPr/>
        <p:txBody>
          <a:bodyPr/>
          <a:lstStyle/>
          <a:p>
            <a:endParaRPr lang="nl-BE"/>
          </a:p>
        </p:txBody>
      </p:sp>
      <p:pic>
        <p:nvPicPr>
          <p:cNvPr id="4" name="Afbeelding 3">
            <a:extLst>
              <a:ext uri="{FF2B5EF4-FFF2-40B4-BE49-F238E27FC236}">
                <a16:creationId xmlns:a16="http://schemas.microsoft.com/office/drawing/2014/main" id="{C253542A-03CF-4D2A-8197-57E9C647ED5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150416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42D8D2-04B6-4B0B-895B-6649CC10909C}"/>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B29F8120-4673-4073-B1FD-55E53B9EEF8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37328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D3C57F-1818-4C30-8415-7A1CBA6A0B9A}"/>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BACF3049-102C-4E03-B1E1-C7DCB280248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230120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5C2D4-C642-4A48-89A9-EB0CBB2F1AA6}"/>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64B4D814-DF76-4544-A87C-354D6303D2E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613559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BD242C-DD9C-4A3A-9BC9-108ED2AA2729}"/>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E5009162-AC8C-4FFB-86CA-7AF6A88838E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67587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761A10D5-07BD-4E85-9535-537F8E57CB02}"/>
              </a:ext>
            </a:extLst>
          </p:cNvPr>
          <p:cNvPicPr>
            <a:picLocks noChangeAspect="1"/>
          </p:cNvPicPr>
          <p:nvPr/>
        </p:nvPicPr>
        <p:blipFill>
          <a:blip r:embed="rId3"/>
          <a:stretch>
            <a:fillRect/>
          </a:stretch>
        </p:blipFill>
        <p:spPr>
          <a:xfrm>
            <a:off x="320415" y="0"/>
            <a:ext cx="8503169" cy="5143500"/>
          </a:xfrm>
          <a:prstGeom prst="rect">
            <a:avLst/>
          </a:prstGeom>
        </p:spPr>
      </p:pic>
    </p:spTree>
    <p:extLst>
      <p:ext uri="{BB962C8B-B14F-4D97-AF65-F5344CB8AC3E}">
        <p14:creationId xmlns:p14="http://schemas.microsoft.com/office/powerpoint/2010/main" val="1840216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89669-ABAA-4FBD-8062-20D752F523A2}"/>
              </a:ext>
            </a:extLst>
          </p:cNvPr>
          <p:cNvSpPr>
            <a:spLocks noGrp="1"/>
          </p:cNvSpPr>
          <p:nvPr>
            <p:ph type="title"/>
          </p:nvPr>
        </p:nvSpPr>
        <p:spPr/>
        <p:txBody>
          <a:bodyPr/>
          <a:lstStyle/>
          <a:p>
            <a:endParaRPr lang="nl-BE"/>
          </a:p>
        </p:txBody>
      </p:sp>
      <p:pic>
        <p:nvPicPr>
          <p:cNvPr id="2050" name="Picture 2">
            <a:extLst>
              <a:ext uri="{FF2B5EF4-FFF2-40B4-BE49-F238E27FC236}">
                <a16:creationId xmlns:a16="http://schemas.microsoft.com/office/drawing/2014/main" id="{56C754E6-4E8F-424C-AAB6-5C9686B25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26504"/>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459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67D98B-7190-4288-9D0C-C3588A34B74C}"/>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06303D1B-2116-437A-B2AC-250F1BB7600D}"/>
              </a:ext>
            </a:extLst>
          </p:cNvPr>
          <p:cNvPicPr>
            <a:picLocks noChangeAspect="1"/>
          </p:cNvPicPr>
          <p:nvPr/>
        </p:nvPicPr>
        <p:blipFill>
          <a:blip r:embed="rId2"/>
          <a:stretch>
            <a:fillRect/>
          </a:stretch>
        </p:blipFill>
        <p:spPr>
          <a:xfrm>
            <a:off x="1033670" y="-965"/>
            <a:ext cx="7063407" cy="5135793"/>
          </a:xfrm>
          <a:prstGeom prst="rect">
            <a:avLst/>
          </a:prstGeom>
        </p:spPr>
      </p:pic>
    </p:spTree>
    <p:extLst>
      <p:ext uri="{BB962C8B-B14F-4D97-AF65-F5344CB8AC3E}">
        <p14:creationId xmlns:p14="http://schemas.microsoft.com/office/powerpoint/2010/main" val="1227059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B7F2906-2639-4F28-90E7-FB47BAC433A0}"/>
              </a:ext>
            </a:extLst>
          </p:cNvPr>
          <p:cNvPicPr>
            <a:picLocks noChangeAspect="1"/>
          </p:cNvPicPr>
          <p:nvPr/>
        </p:nvPicPr>
        <p:blipFill>
          <a:blip r:embed="rId3"/>
          <a:stretch>
            <a:fillRect/>
          </a:stretch>
        </p:blipFill>
        <p:spPr>
          <a:xfrm>
            <a:off x="606490" y="0"/>
            <a:ext cx="7931020" cy="5143500"/>
          </a:xfrm>
          <a:prstGeom prst="rect">
            <a:avLst/>
          </a:prstGeom>
        </p:spPr>
      </p:pic>
      <p:sp>
        <p:nvSpPr>
          <p:cNvPr id="2" name="Titel 1">
            <a:extLst>
              <a:ext uri="{FF2B5EF4-FFF2-40B4-BE49-F238E27FC236}">
                <a16:creationId xmlns:a16="http://schemas.microsoft.com/office/drawing/2014/main" id="{13ABC122-3752-4EEB-9349-D6C9F551EF9B}"/>
              </a:ext>
            </a:extLst>
          </p:cNvPr>
          <p:cNvSpPr>
            <a:spLocks noGrp="1"/>
          </p:cNvSpPr>
          <p:nvPr>
            <p:ph type="title"/>
          </p:nvPr>
        </p:nvSpPr>
        <p:spPr>
          <a:xfrm>
            <a:off x="392980" y="403330"/>
            <a:ext cx="8520600" cy="841800"/>
          </a:xfrm>
        </p:spPr>
        <p:txBody>
          <a:bodyPr/>
          <a:lstStyle/>
          <a:p>
            <a:r>
              <a:rPr lang="nl-BE" dirty="0">
                <a:hlinkClick r:id="rId4"/>
              </a:rPr>
              <a:t>https://playground.tensorflow.org/</a:t>
            </a:r>
            <a:endParaRPr lang="nl-BE" dirty="0"/>
          </a:p>
        </p:txBody>
      </p:sp>
    </p:spTree>
    <p:extLst>
      <p:ext uri="{BB962C8B-B14F-4D97-AF65-F5344CB8AC3E}">
        <p14:creationId xmlns:p14="http://schemas.microsoft.com/office/powerpoint/2010/main" val="2884421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B7523-CDFA-4326-81F9-F7E11CC122A5}"/>
              </a:ext>
            </a:extLst>
          </p:cNvPr>
          <p:cNvSpPr>
            <a:spLocks noGrp="1"/>
          </p:cNvSpPr>
          <p:nvPr>
            <p:ph type="title"/>
          </p:nvPr>
        </p:nvSpPr>
        <p:spPr>
          <a:xfrm>
            <a:off x="311700" y="15700"/>
            <a:ext cx="2808000" cy="755700"/>
          </a:xfrm>
        </p:spPr>
        <p:txBody>
          <a:bodyPr/>
          <a:lstStyle/>
          <a:p>
            <a:r>
              <a:rPr lang="nl-NL" dirty="0"/>
              <a:t>Next Time</a:t>
            </a:r>
            <a:endParaRPr lang="nl-BE" dirty="0"/>
          </a:p>
        </p:txBody>
      </p:sp>
      <p:sp>
        <p:nvSpPr>
          <p:cNvPr id="3" name="Tijdelijke aanduiding voor tekst 2">
            <a:extLst>
              <a:ext uri="{FF2B5EF4-FFF2-40B4-BE49-F238E27FC236}">
                <a16:creationId xmlns:a16="http://schemas.microsoft.com/office/drawing/2014/main" id="{CB6BEFB6-4539-439F-B006-E0C320BBAA24}"/>
              </a:ext>
            </a:extLst>
          </p:cNvPr>
          <p:cNvSpPr>
            <a:spLocks noGrp="1"/>
          </p:cNvSpPr>
          <p:nvPr>
            <p:ph type="body" idx="1"/>
          </p:nvPr>
        </p:nvSpPr>
        <p:spPr>
          <a:xfrm>
            <a:off x="311700" y="771400"/>
            <a:ext cx="8466540" cy="3797600"/>
          </a:xfrm>
        </p:spPr>
        <p:txBody>
          <a:bodyPr/>
          <a:lstStyle/>
          <a:p>
            <a:pPr>
              <a:lnSpc>
                <a:spcPct val="100000"/>
              </a:lnSpc>
              <a:spcBef>
                <a:spcPts val="600"/>
              </a:spcBef>
            </a:pPr>
            <a:r>
              <a:rPr lang="nl-NL" dirty="0" err="1"/>
              <a:t>Overfitting</a:t>
            </a:r>
            <a:r>
              <a:rPr lang="nl-NL" dirty="0"/>
              <a:t>, </a:t>
            </a:r>
            <a:r>
              <a:rPr lang="nl-NL" dirty="0" err="1"/>
              <a:t>underfitting</a:t>
            </a:r>
            <a:r>
              <a:rPr lang="nl-NL" dirty="0"/>
              <a:t>, </a:t>
            </a:r>
            <a:r>
              <a:rPr lang="nl-NL" dirty="0" err="1"/>
              <a:t>early</a:t>
            </a:r>
            <a:r>
              <a:rPr lang="nl-NL" dirty="0"/>
              <a:t> stopping</a:t>
            </a:r>
          </a:p>
          <a:p>
            <a:pPr>
              <a:lnSpc>
                <a:spcPct val="100000"/>
              </a:lnSpc>
              <a:spcBef>
                <a:spcPts val="600"/>
              </a:spcBef>
            </a:pPr>
            <a:r>
              <a:rPr lang="nl-NL" dirty="0" err="1"/>
              <a:t>Regularisation</a:t>
            </a:r>
            <a:endParaRPr lang="nl-NL" dirty="0"/>
          </a:p>
          <a:p>
            <a:pPr lvl="1">
              <a:lnSpc>
                <a:spcPct val="100000"/>
              </a:lnSpc>
              <a:spcBef>
                <a:spcPts val="600"/>
              </a:spcBef>
            </a:pPr>
            <a:r>
              <a:rPr lang="nl-NL" dirty="0" err="1"/>
              <a:t>Weight</a:t>
            </a:r>
            <a:r>
              <a:rPr lang="nl-NL" dirty="0"/>
              <a:t> </a:t>
            </a:r>
            <a:r>
              <a:rPr lang="nl-NL" dirty="0" err="1"/>
              <a:t>decay</a:t>
            </a:r>
            <a:r>
              <a:rPr lang="nl-NL" dirty="0"/>
              <a:t>, </a:t>
            </a:r>
            <a:r>
              <a:rPr lang="nl-NL" dirty="0" err="1"/>
              <a:t>Dropout</a:t>
            </a:r>
            <a:r>
              <a:rPr lang="nl-NL" dirty="0"/>
              <a:t>, Batch </a:t>
            </a:r>
            <a:r>
              <a:rPr lang="nl-NL" dirty="0" err="1"/>
              <a:t>normalisation</a:t>
            </a:r>
            <a:endParaRPr lang="nl-NL" dirty="0"/>
          </a:p>
          <a:p>
            <a:pPr lvl="1">
              <a:lnSpc>
                <a:spcPct val="100000"/>
              </a:lnSpc>
              <a:spcBef>
                <a:spcPts val="600"/>
              </a:spcBef>
            </a:pPr>
            <a:r>
              <a:rPr lang="nl-NL" dirty="0"/>
              <a:t>(Data </a:t>
            </a:r>
            <a:r>
              <a:rPr lang="nl-NL" dirty="0" err="1"/>
              <a:t>augmentation</a:t>
            </a:r>
            <a:r>
              <a:rPr lang="nl-NL" dirty="0"/>
              <a:t>)</a:t>
            </a:r>
          </a:p>
          <a:p>
            <a:pPr>
              <a:lnSpc>
                <a:spcPct val="100000"/>
              </a:lnSpc>
              <a:spcBef>
                <a:spcPts val="600"/>
              </a:spcBef>
            </a:pPr>
            <a:r>
              <a:rPr lang="nl-NL" dirty="0"/>
              <a:t>Learning </a:t>
            </a:r>
            <a:r>
              <a:rPr lang="nl-NL" dirty="0" err="1"/>
              <a:t>rate</a:t>
            </a:r>
            <a:r>
              <a:rPr lang="nl-NL" dirty="0"/>
              <a:t> </a:t>
            </a:r>
            <a:r>
              <a:rPr lang="nl-NL" dirty="0" err="1"/>
              <a:t>optimisation</a:t>
            </a:r>
            <a:endParaRPr lang="nl-NL" dirty="0"/>
          </a:p>
          <a:p>
            <a:pPr lvl="1">
              <a:lnSpc>
                <a:spcPct val="100000"/>
              </a:lnSpc>
              <a:spcBef>
                <a:spcPts val="600"/>
              </a:spcBef>
            </a:pPr>
            <a:r>
              <a:rPr lang="nl-NL" dirty="0" err="1"/>
              <a:t>Annealing</a:t>
            </a:r>
            <a:r>
              <a:rPr lang="nl-NL" dirty="0"/>
              <a:t>, momentum</a:t>
            </a:r>
          </a:p>
          <a:p>
            <a:pPr>
              <a:lnSpc>
                <a:spcPct val="100000"/>
              </a:lnSpc>
              <a:spcBef>
                <a:spcPts val="600"/>
              </a:spcBef>
            </a:pPr>
            <a:endParaRPr lang="nl-NL" dirty="0"/>
          </a:p>
          <a:p>
            <a:pPr>
              <a:lnSpc>
                <a:spcPct val="100000"/>
              </a:lnSpc>
              <a:spcBef>
                <a:spcPts val="600"/>
              </a:spcBef>
            </a:pPr>
            <a:r>
              <a:rPr lang="nl-NL" sz="1800" b="1" i="1" dirty="0" err="1"/>
              <a:t>Convolution</a:t>
            </a:r>
            <a:r>
              <a:rPr lang="nl-NL" sz="1800" b="1" i="1" dirty="0"/>
              <a:t> </a:t>
            </a:r>
            <a:r>
              <a:rPr lang="nl-NL" sz="1800" b="1" i="1" dirty="0" err="1"/>
              <a:t>Neural</a:t>
            </a:r>
            <a:r>
              <a:rPr lang="nl-NL" sz="1800" b="1" i="1" dirty="0"/>
              <a:t> Networks</a:t>
            </a:r>
          </a:p>
          <a:p>
            <a:pPr lvl="1"/>
            <a:endParaRPr lang="nl-NL" dirty="0"/>
          </a:p>
        </p:txBody>
      </p:sp>
    </p:spTree>
    <p:extLst>
      <p:ext uri="{BB962C8B-B14F-4D97-AF65-F5344CB8AC3E}">
        <p14:creationId xmlns:p14="http://schemas.microsoft.com/office/powerpoint/2010/main" val="244120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EB73C6-1C57-47A3-85C4-C0716957DF18}"/>
              </a:ext>
            </a:extLst>
          </p:cNvPr>
          <p:cNvSpPr>
            <a:spLocks noGrp="1"/>
          </p:cNvSpPr>
          <p:nvPr>
            <p:ph type="ctrTitle"/>
          </p:nvPr>
        </p:nvSpPr>
        <p:spPr/>
        <p:txBody>
          <a:bodyPr/>
          <a:lstStyle/>
          <a:p>
            <a:endParaRPr lang="nl-BE"/>
          </a:p>
        </p:txBody>
      </p:sp>
      <p:sp>
        <p:nvSpPr>
          <p:cNvPr id="3" name="Ondertitel 2">
            <a:extLst>
              <a:ext uri="{FF2B5EF4-FFF2-40B4-BE49-F238E27FC236}">
                <a16:creationId xmlns:a16="http://schemas.microsoft.com/office/drawing/2014/main" id="{923A08B3-9394-4E80-B369-69B49D48A045}"/>
              </a:ext>
            </a:extLst>
          </p:cNvPr>
          <p:cNvSpPr>
            <a:spLocks noGrp="1"/>
          </p:cNvSpPr>
          <p:nvPr>
            <p:ph type="subTitle" idx="1"/>
          </p:nvPr>
        </p:nvSpPr>
        <p:spPr/>
        <p:txBody>
          <a:bodyPr/>
          <a:lstStyle/>
          <a:p>
            <a:endParaRPr lang="nl-BE"/>
          </a:p>
        </p:txBody>
      </p:sp>
      <p:pic>
        <p:nvPicPr>
          <p:cNvPr id="4" name="Afbeelding 3">
            <a:extLst>
              <a:ext uri="{FF2B5EF4-FFF2-40B4-BE49-F238E27FC236}">
                <a16:creationId xmlns:a16="http://schemas.microsoft.com/office/drawing/2014/main" id="{5CD66BB4-2861-4F0B-9447-3CC00886F79C}"/>
              </a:ext>
            </a:extLst>
          </p:cNvPr>
          <p:cNvPicPr>
            <a:picLocks noChangeAspect="1"/>
          </p:cNvPicPr>
          <p:nvPr/>
        </p:nvPicPr>
        <p:blipFill>
          <a:blip r:embed="rId3"/>
          <a:stretch>
            <a:fillRect/>
          </a:stretch>
        </p:blipFill>
        <p:spPr>
          <a:xfrm>
            <a:off x="-56285" y="31274"/>
            <a:ext cx="9200285" cy="5112225"/>
          </a:xfrm>
          <a:prstGeom prst="rect">
            <a:avLst/>
          </a:prstGeom>
        </p:spPr>
      </p:pic>
    </p:spTree>
    <p:extLst>
      <p:ext uri="{BB962C8B-B14F-4D97-AF65-F5344CB8AC3E}">
        <p14:creationId xmlns:p14="http://schemas.microsoft.com/office/powerpoint/2010/main" val="4072964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486112-EFA8-413E-88C7-7E7E5E7CD19A}"/>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D8D1768C-17F2-4A84-BDDB-6524E1403E57}"/>
              </a:ext>
            </a:extLst>
          </p:cNvPr>
          <p:cNvPicPr>
            <a:picLocks noChangeAspect="1"/>
          </p:cNvPicPr>
          <p:nvPr/>
        </p:nvPicPr>
        <p:blipFill>
          <a:blip r:embed="rId3"/>
          <a:stretch>
            <a:fillRect/>
          </a:stretch>
        </p:blipFill>
        <p:spPr>
          <a:xfrm>
            <a:off x="-596348" y="-322004"/>
            <a:ext cx="9761586" cy="5465504"/>
          </a:xfrm>
          <a:prstGeom prst="rect">
            <a:avLst/>
          </a:prstGeom>
        </p:spPr>
      </p:pic>
    </p:spTree>
    <p:extLst>
      <p:ext uri="{BB962C8B-B14F-4D97-AF65-F5344CB8AC3E}">
        <p14:creationId xmlns:p14="http://schemas.microsoft.com/office/powerpoint/2010/main" val="2980393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C73047-5ACF-4239-B11E-40129145F055}"/>
              </a:ext>
            </a:extLst>
          </p:cNvPr>
          <p:cNvSpPr>
            <a:spLocks noGrp="1"/>
          </p:cNvSpPr>
          <p:nvPr>
            <p:ph type="title"/>
          </p:nvPr>
        </p:nvSpPr>
        <p:spPr>
          <a:xfrm>
            <a:off x="0" y="0"/>
            <a:ext cx="8520600" cy="841800"/>
          </a:xfrm>
        </p:spPr>
        <p:txBody>
          <a:bodyPr/>
          <a:lstStyle/>
          <a:p>
            <a:r>
              <a:rPr lang="nl-NL" dirty="0" err="1"/>
              <a:t>Structure</a:t>
            </a:r>
            <a:r>
              <a:rPr lang="nl-NL" dirty="0"/>
              <a:t> of </a:t>
            </a:r>
            <a:r>
              <a:rPr lang="nl-NL" dirty="0" err="1"/>
              <a:t>Neural</a:t>
            </a:r>
            <a:r>
              <a:rPr lang="nl-NL" dirty="0"/>
              <a:t> Network</a:t>
            </a:r>
            <a:endParaRPr lang="nl-BE" dirty="0"/>
          </a:p>
        </p:txBody>
      </p:sp>
      <p:pic>
        <p:nvPicPr>
          <p:cNvPr id="3" name="Afbeelding 2">
            <a:extLst>
              <a:ext uri="{FF2B5EF4-FFF2-40B4-BE49-F238E27FC236}">
                <a16:creationId xmlns:a16="http://schemas.microsoft.com/office/drawing/2014/main" id="{6E969521-BAB4-4295-9B85-BCA24C875B14}"/>
              </a:ext>
            </a:extLst>
          </p:cNvPr>
          <p:cNvPicPr>
            <a:picLocks noChangeAspect="1"/>
          </p:cNvPicPr>
          <p:nvPr/>
        </p:nvPicPr>
        <p:blipFill>
          <a:blip r:embed="rId3"/>
          <a:stretch>
            <a:fillRect/>
          </a:stretch>
        </p:blipFill>
        <p:spPr>
          <a:xfrm>
            <a:off x="5141843" y="1592868"/>
            <a:ext cx="3769970" cy="2706716"/>
          </a:xfrm>
          <a:prstGeom prst="rect">
            <a:avLst/>
          </a:prstGeom>
        </p:spPr>
      </p:pic>
      <p:pic>
        <p:nvPicPr>
          <p:cNvPr id="4" name="Afbeelding 3">
            <a:extLst>
              <a:ext uri="{FF2B5EF4-FFF2-40B4-BE49-F238E27FC236}">
                <a16:creationId xmlns:a16="http://schemas.microsoft.com/office/drawing/2014/main" id="{48DAB55D-B337-421D-80C3-8CA618C6E478}"/>
              </a:ext>
            </a:extLst>
          </p:cNvPr>
          <p:cNvPicPr>
            <a:picLocks noChangeAspect="1"/>
          </p:cNvPicPr>
          <p:nvPr/>
        </p:nvPicPr>
        <p:blipFill>
          <a:blip r:embed="rId4"/>
          <a:stretch>
            <a:fillRect/>
          </a:stretch>
        </p:blipFill>
        <p:spPr>
          <a:xfrm>
            <a:off x="0" y="1288300"/>
            <a:ext cx="5366401" cy="2566900"/>
          </a:xfrm>
          <a:prstGeom prst="rect">
            <a:avLst/>
          </a:prstGeom>
        </p:spPr>
      </p:pic>
    </p:spTree>
    <p:extLst>
      <p:ext uri="{BB962C8B-B14F-4D97-AF65-F5344CB8AC3E}">
        <p14:creationId xmlns:p14="http://schemas.microsoft.com/office/powerpoint/2010/main" val="3135432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8D4B5-AD0C-418B-97DB-864108AF8750}"/>
              </a:ext>
            </a:extLst>
          </p:cNvPr>
          <p:cNvSpPr>
            <a:spLocks noGrp="1"/>
          </p:cNvSpPr>
          <p:nvPr>
            <p:ph type="title"/>
          </p:nvPr>
        </p:nvSpPr>
        <p:spPr/>
        <p:txBody>
          <a:bodyPr/>
          <a:lstStyle/>
          <a:p>
            <a:endParaRPr lang="nl-BE"/>
          </a:p>
        </p:txBody>
      </p:sp>
      <p:pic>
        <p:nvPicPr>
          <p:cNvPr id="4100" name="Picture 4" descr="Afbeeldingsresultaat voor universal approximator">
            <a:extLst>
              <a:ext uri="{FF2B5EF4-FFF2-40B4-BE49-F238E27FC236}">
                <a16:creationId xmlns:a16="http://schemas.microsoft.com/office/drawing/2014/main" id="{B12E66A8-B2F7-46AF-9C77-702CD57D3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635"/>
            <a:ext cx="9144000" cy="5218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64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2FF1A-0D8F-4C67-A44F-6A942704056C}"/>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0A960904-5D8F-474E-8C98-2A449C6D3BAD}"/>
              </a:ext>
            </a:extLst>
          </p:cNvPr>
          <p:cNvPicPr>
            <a:picLocks noChangeAspect="1"/>
          </p:cNvPicPr>
          <p:nvPr/>
        </p:nvPicPr>
        <p:blipFill>
          <a:blip r:embed="rId3"/>
          <a:stretch>
            <a:fillRect/>
          </a:stretch>
        </p:blipFill>
        <p:spPr>
          <a:xfrm>
            <a:off x="-92765" y="-40049"/>
            <a:ext cx="9236765" cy="5171657"/>
          </a:xfrm>
          <a:prstGeom prst="rect">
            <a:avLst/>
          </a:prstGeom>
        </p:spPr>
      </p:pic>
    </p:spTree>
    <p:extLst>
      <p:ext uri="{BB962C8B-B14F-4D97-AF65-F5344CB8AC3E}">
        <p14:creationId xmlns:p14="http://schemas.microsoft.com/office/powerpoint/2010/main" val="3487962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9E047C-F434-498D-9A45-B538066AFC36}"/>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0F841796-B4C9-4F5D-A75C-AA0FE2AF150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728343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TotalTime>
  <Words>2005</Words>
  <Application>Microsoft Office PowerPoint</Application>
  <PresentationFormat>Diavoorstelling (16:9)</PresentationFormat>
  <Paragraphs>73</Paragraphs>
  <Slides>39</Slides>
  <Notes>25</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39</vt:i4>
      </vt:variant>
    </vt:vector>
  </HeadingPairs>
  <TitlesOfParts>
    <vt:vector size="42" baseType="lpstr">
      <vt:lpstr>Arial</vt:lpstr>
      <vt:lpstr>Calibri</vt:lpstr>
      <vt:lpstr>Simple Light</vt:lpstr>
      <vt:lpstr>Neural Networks</vt:lpstr>
      <vt:lpstr>ML  = Data Driven</vt:lpstr>
      <vt:lpstr>PowerPoint-presentatie</vt:lpstr>
      <vt:lpstr>PowerPoint-presentatie</vt:lpstr>
      <vt:lpstr>PowerPoint-presentatie</vt:lpstr>
      <vt:lpstr>Structure of Neural Network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How well did we do?  Regression</vt:lpstr>
      <vt:lpstr>How well did we do?  Classification</vt:lpstr>
      <vt:lpstr>Hoe minimum loss vinden  gradient nemen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https://playground.tensorflow.org/</vt:lpstr>
      <vt:lpstr>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cp:lastModifiedBy>Bram Heyns</cp:lastModifiedBy>
  <cp:revision>33</cp:revision>
  <dcterms:modified xsi:type="dcterms:W3CDTF">2019-09-23T11:00:19Z</dcterms:modified>
</cp:coreProperties>
</file>